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4"/>
  </p:sldMasterIdLst>
  <p:sldIdLst>
    <p:sldId id="263" r:id="rId5"/>
    <p:sldId id="278" r:id="rId6"/>
    <p:sldId id="281" r:id="rId7"/>
    <p:sldId id="283" r:id="rId8"/>
    <p:sldId id="294" r:id="rId9"/>
    <p:sldId id="279" r:id="rId10"/>
    <p:sldId id="293" r:id="rId11"/>
    <p:sldId id="295" r:id="rId12"/>
    <p:sldId id="280" r:id="rId13"/>
    <p:sldId id="291" r:id="rId14"/>
    <p:sldId id="292" r:id="rId15"/>
    <p:sldId id="282" r:id="rId16"/>
    <p:sldId id="285" r:id="rId17"/>
    <p:sldId id="264" r:id="rId18"/>
    <p:sldId id="265" r:id="rId19"/>
    <p:sldId id="266" r:id="rId20"/>
    <p:sldId id="268" r:id="rId21"/>
    <p:sldId id="267" r:id="rId22"/>
    <p:sldId id="269" r:id="rId23"/>
    <p:sldId id="270" r:id="rId24"/>
    <p:sldId id="272" r:id="rId25"/>
    <p:sldId id="271" r:id="rId26"/>
    <p:sldId id="273" r:id="rId27"/>
    <p:sldId id="274" r:id="rId28"/>
    <p:sldId id="275" r:id="rId29"/>
    <p:sldId id="276" r:id="rId30"/>
    <p:sldId id="277" r:id="rId31"/>
    <p:sldId id="256" r:id="rId32"/>
    <p:sldId id="258" r:id="rId33"/>
    <p:sldId id="259" r:id="rId34"/>
    <p:sldId id="260" r:id="rId35"/>
    <p:sldId id="261" r:id="rId36"/>
    <p:sldId id="286" r:id="rId37"/>
    <p:sldId id="287" r:id="rId38"/>
    <p:sldId id="288" r:id="rId39"/>
    <p:sldId id="289" r:id="rId40"/>
    <p:sldId id="290" r:id="rId41"/>
  </p:sldIdLst>
  <p:sldSz cx="12192000" cy="6858000"/>
  <p:notesSz cx="6858000" cy="9144000"/>
  <p:custDataLst>
    <p:tags r:id="rId4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BC108F-2AB8-48DA-AB49-F9E86BDDFE2F}" v="6" dt="2018-08-08T09:06:44.7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94597"/>
  </p:normalViewPr>
  <p:slideViewPr>
    <p:cSldViewPr snapToGrid="0" snapToObjects="1">
      <p:cViewPr varScale="1">
        <p:scale>
          <a:sx n="114" d="100"/>
          <a:sy n="114" d="100"/>
        </p:scale>
        <p:origin x="71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gs" Target="tags/tag1.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A2730A-859E-B540-ADF3-E97069AD1FDB}" type="datetimeFigureOut">
              <a:rPr lang="en-US" smtClean="0"/>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4067460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A2730A-859E-B540-ADF3-E97069AD1FDB}" type="datetimeFigureOut">
              <a:rPr lang="en-US" smtClean="0"/>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709991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A2730A-859E-B540-ADF3-E97069AD1FDB}" type="datetimeFigureOut">
              <a:rPr lang="en-US" smtClean="0"/>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82525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A2730A-859E-B540-ADF3-E97069AD1FDB}" type="datetimeFigureOut">
              <a:rPr lang="en-US" smtClean="0"/>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756756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A2730A-859E-B540-ADF3-E97069AD1FDB}" type="datetimeFigureOut">
              <a:rPr lang="en-US" smtClean="0"/>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67492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A2730A-859E-B540-ADF3-E97069AD1FDB}" type="datetimeFigureOut">
              <a:rPr lang="en-US" smtClean="0"/>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31180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A2730A-859E-B540-ADF3-E97069AD1FDB}" type="datetimeFigureOut">
              <a:rPr lang="en-US" smtClean="0"/>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0415885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A2730A-859E-B540-ADF3-E97069AD1FDB}" type="datetimeFigureOut">
              <a:rPr lang="en-US" smtClean="0"/>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489596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A2730A-859E-B540-ADF3-E97069AD1FDB}" type="datetimeFigureOut">
              <a:rPr lang="en-US" smtClean="0"/>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4150664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A2730A-859E-B540-ADF3-E97069AD1FDB}" type="datetimeFigureOut">
              <a:rPr lang="en-US" smtClean="0"/>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643493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A2730A-859E-B540-ADF3-E97069AD1FDB}" type="datetimeFigureOut">
              <a:rPr lang="en-US" smtClean="0"/>
              <a:t>4/26/24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72236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A2730A-859E-B540-ADF3-E97069AD1FDB}" type="datetimeFigureOut">
              <a:rPr lang="en-US" smtClean="0"/>
              <a:t>4/26/24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477344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A2730A-859E-B540-ADF3-E97069AD1FDB}" type="datetimeFigureOut">
              <a:rPr lang="en-US" smtClean="0"/>
              <a:t>4/26/24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747090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A2730A-859E-B540-ADF3-E97069AD1FDB}" type="datetimeFigureOut">
              <a:rPr lang="en-US" smtClean="0"/>
              <a:t>4/26/24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527093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A2730A-859E-B540-ADF3-E97069AD1FDB}" type="datetimeFigureOut">
              <a:rPr lang="en-US" smtClean="0"/>
              <a:t>4/26/24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817351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A2730A-859E-B540-ADF3-E97069AD1FDB}" type="datetimeFigureOut">
              <a:rPr lang="en-US" smtClean="0"/>
              <a:t>4/26/24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235187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A2730A-859E-B540-ADF3-E97069AD1FDB}" type="datetimeFigureOut">
              <a:rPr lang="en-US" smtClean="0"/>
              <a:t>4/26/24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8E05DC9C-C50D-D242-B083-59CEE07163F1}" type="slidenum">
              <a:rPr lang="en-US" smtClean="0"/>
              <a:t>‹#›</a:t>
            </a:fld>
            <a:endParaRPr lang="en-US"/>
          </a:p>
        </p:txBody>
      </p:sp>
    </p:spTree>
    <p:extLst>
      <p:ext uri="{BB962C8B-B14F-4D97-AF65-F5344CB8AC3E}">
        <p14:creationId xmlns:p14="http://schemas.microsoft.com/office/powerpoint/2010/main" val="28640658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vizhub.com/bhargavikondaveeti/c273a818d4d04170b1a620d29f5a6bbe?mode=embed" TargetMode="External"/><Relationship Id="rId7" Type="http://schemas.openxmlformats.org/officeDocument/2006/relationships/hyperlink" Target="https://siddharthaalwala.github.io/CSCE_5320_Final_project/" TargetMode="External"/><Relationship Id="rId2" Type="http://schemas.openxmlformats.org/officeDocument/2006/relationships/hyperlink" Target="https://vizhub.com/bhargavikondaveeti/c273a818d4d04170b1a620d29f5a6bbe" TargetMode="External"/><Relationship Id="rId1" Type="http://schemas.openxmlformats.org/officeDocument/2006/relationships/slideLayout" Target="../slideLayouts/slideLayout2.xml"/><Relationship Id="rId6" Type="http://schemas.openxmlformats.org/officeDocument/2006/relationships/hyperlink" Target="https://myunt-my.sharepoint.com/:v:/g/personal/bhargavikondaveeti_my_unt_edu/ERxStysjz6xCv7XqFUKiUc4B9mZB8L3eZ0GFVuehMn4-bg?nav=eyJyZWZlcnJhbEluZm8iOnsicmVmZXJyYWxBcHAiOiJPbmVEcml2ZUZvckJ1c2luZXNzIiwicmVmZXJyYWxBcHBQbGF0Zm9ybSI6IldlYiIsInJlZmVycmFsTW9kZSI6InZpZXciLCJyZWZlcnJhbFZpZXciOiJNeUZpbGVzTGlua0NvcHkifX0&amp;e=svRRKA" TargetMode="External"/><Relationship Id="rId5" Type="http://schemas.openxmlformats.org/officeDocument/2006/relationships/hyperlink" Target="https://gist.githubusercontent.com/bhargavikondaveeti/44c211fa68660eaa099633f5a716129b/raw/030d27261f13125b7c81aed94f2ae6c0f6ab3dd2/life_expectancy_verma.csv" TargetMode="External"/><Relationship Id="rId4" Type="http://schemas.openxmlformats.org/officeDocument/2006/relationships/hyperlink" Target="https://gist.githubusercontent.com/bhargavikondaveeti/209440046523e6eec9b6d4efc334f60f/raw/2d1ed33decd151c0aa10584d6e570f8175c5f0b0/project_covid_data.csv"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6919-E8A1-0387-1179-BA6F2953A665}"/>
              </a:ext>
            </a:extLst>
          </p:cNvPr>
          <p:cNvSpPr>
            <a:spLocks noGrp="1"/>
          </p:cNvSpPr>
          <p:nvPr>
            <p:ph type="ctrTitle"/>
          </p:nvPr>
        </p:nvSpPr>
        <p:spPr>
          <a:xfrm>
            <a:off x="1043950" y="1179151"/>
            <a:ext cx="3300646" cy="4463889"/>
          </a:xfrm>
        </p:spPr>
        <p:txBody>
          <a:bodyPr vert="horz" lIns="91440" tIns="45720" rIns="91440" bIns="45720" rtlCol="0" anchor="ctr">
            <a:normAutofit/>
          </a:bodyPr>
          <a:lstStyle/>
          <a:p>
            <a:pPr algn="l"/>
            <a:r>
              <a:rPr lang="en-US" sz="3600"/>
              <a:t>Analyzing the Impact of COVID-19 on Global Population Dynamics </a:t>
            </a:r>
          </a:p>
        </p:txBody>
      </p:sp>
      <p:sp>
        <p:nvSpPr>
          <p:cNvPr id="3" name="Subtitle 2">
            <a:extLst>
              <a:ext uri="{FF2B5EF4-FFF2-40B4-BE49-F238E27FC236}">
                <a16:creationId xmlns:a16="http://schemas.microsoft.com/office/drawing/2014/main" id="{DC432C53-03CA-F626-C037-44CCF8453084}"/>
              </a:ext>
            </a:extLst>
          </p:cNvPr>
          <p:cNvSpPr>
            <a:spLocks noGrp="1"/>
          </p:cNvSpPr>
          <p:nvPr>
            <p:ph type="subTitle" idx="1"/>
          </p:nvPr>
        </p:nvSpPr>
        <p:spPr>
          <a:xfrm>
            <a:off x="4978918" y="1109145"/>
            <a:ext cx="6341016" cy="4603900"/>
          </a:xfrm>
        </p:spPr>
        <p:txBody>
          <a:bodyPr vert="horz" lIns="91440" tIns="45720" rIns="91440" bIns="45720" rtlCol="0" anchor="ctr">
            <a:normAutofit/>
          </a:bodyPr>
          <a:lstStyle/>
          <a:p>
            <a:pPr algn="l"/>
            <a:r>
              <a:rPr lang="en-US" b="1" dirty="0">
                <a:solidFill>
                  <a:schemeClr val="tx1">
                    <a:lumMod val="75000"/>
                    <a:lumOff val="25000"/>
                  </a:schemeClr>
                </a:solidFill>
              </a:rPr>
              <a:t>Team Members: </a:t>
            </a:r>
          </a:p>
          <a:p>
            <a:pPr algn="l"/>
            <a:r>
              <a:rPr lang="en-US" b="1" dirty="0">
                <a:solidFill>
                  <a:schemeClr val="tx1">
                    <a:lumMod val="75000"/>
                    <a:lumOff val="25000"/>
                  </a:schemeClr>
                </a:solidFill>
              </a:rPr>
              <a:t>Names </a:t>
            </a:r>
          </a:p>
          <a:p>
            <a:pPr marL="457200" indent="-228600" algn="l">
              <a:buFont typeface="Wingdings 3" charset="2"/>
              <a:buChar char=""/>
            </a:pPr>
            <a:r>
              <a:rPr lang="en-US" dirty="0">
                <a:solidFill>
                  <a:schemeClr val="tx1">
                    <a:lumMod val="75000"/>
                    <a:lumOff val="25000"/>
                  </a:schemeClr>
                </a:solidFill>
              </a:rPr>
              <a:t>Siddhartha </a:t>
            </a:r>
            <a:r>
              <a:rPr lang="en-US" dirty="0" err="1">
                <a:solidFill>
                  <a:schemeClr val="tx1">
                    <a:lumMod val="75000"/>
                    <a:lumOff val="25000"/>
                  </a:schemeClr>
                </a:solidFill>
              </a:rPr>
              <a:t>Alwala</a:t>
            </a:r>
            <a:r>
              <a:rPr lang="en-US" dirty="0">
                <a:solidFill>
                  <a:schemeClr val="tx1">
                    <a:lumMod val="75000"/>
                    <a:lumOff val="25000"/>
                  </a:schemeClr>
                </a:solidFill>
              </a:rPr>
              <a:t>  </a:t>
            </a:r>
          </a:p>
          <a:p>
            <a:pPr marL="457200" indent="-228600" algn="l">
              <a:buFont typeface="Wingdings 3" charset="2"/>
              <a:buChar char=""/>
            </a:pPr>
            <a:r>
              <a:rPr lang="en-US" dirty="0">
                <a:solidFill>
                  <a:schemeClr val="tx1">
                    <a:lumMod val="75000"/>
                    <a:lumOff val="25000"/>
                  </a:schemeClr>
                </a:solidFill>
              </a:rPr>
              <a:t>Vishnu Priya </a:t>
            </a:r>
            <a:r>
              <a:rPr lang="en-US" dirty="0" err="1">
                <a:solidFill>
                  <a:schemeClr val="tx1">
                    <a:lumMod val="75000"/>
                    <a:lumOff val="25000"/>
                  </a:schemeClr>
                </a:solidFill>
              </a:rPr>
              <a:t>Palagiri</a:t>
            </a:r>
            <a:r>
              <a:rPr lang="en-US" dirty="0">
                <a:solidFill>
                  <a:schemeClr val="tx1">
                    <a:lumMod val="75000"/>
                    <a:lumOff val="25000"/>
                  </a:schemeClr>
                </a:solidFill>
              </a:rPr>
              <a:t>  </a:t>
            </a:r>
          </a:p>
          <a:p>
            <a:pPr marL="457200" indent="-228600" algn="l">
              <a:buFont typeface="Wingdings 3" charset="2"/>
              <a:buChar char=""/>
            </a:pPr>
            <a:r>
              <a:rPr lang="en-US" dirty="0">
                <a:solidFill>
                  <a:schemeClr val="tx1">
                    <a:lumMod val="75000"/>
                    <a:lumOff val="25000"/>
                  </a:schemeClr>
                </a:solidFill>
              </a:rPr>
              <a:t>Shiva Sai Kumar </a:t>
            </a:r>
            <a:r>
              <a:rPr lang="en-US" dirty="0" err="1">
                <a:solidFill>
                  <a:schemeClr val="tx1">
                    <a:lumMod val="75000"/>
                    <a:lumOff val="25000"/>
                  </a:schemeClr>
                </a:solidFill>
              </a:rPr>
              <a:t>Tummala</a:t>
            </a:r>
            <a:r>
              <a:rPr lang="en-US" dirty="0">
                <a:solidFill>
                  <a:schemeClr val="tx1">
                    <a:lumMod val="75000"/>
                    <a:lumOff val="25000"/>
                  </a:schemeClr>
                </a:solidFill>
              </a:rPr>
              <a:t> </a:t>
            </a:r>
          </a:p>
          <a:p>
            <a:pPr marL="457200" indent="-228600" algn="l">
              <a:buFont typeface="Wingdings 3" charset="2"/>
              <a:buChar char=""/>
            </a:pPr>
            <a:r>
              <a:rPr lang="en-US" dirty="0">
                <a:solidFill>
                  <a:schemeClr val="tx1">
                    <a:lumMod val="75000"/>
                    <a:lumOff val="25000"/>
                  </a:schemeClr>
                </a:solidFill>
              </a:rPr>
              <a:t>Bhargavi Kondaveeti </a:t>
            </a:r>
          </a:p>
        </p:txBody>
      </p:sp>
    </p:spTree>
    <p:extLst>
      <p:ext uri="{BB962C8B-B14F-4D97-AF65-F5344CB8AC3E}">
        <p14:creationId xmlns:p14="http://schemas.microsoft.com/office/powerpoint/2010/main" val="384289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5"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6" name="Isosceles Triangle 1035">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7"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8"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9"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0" name="Isosceles Triangle 1039">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1" name="Isosceles Triangle 1040">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1043" name="Rectangle 1042">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5" name="Group 1044">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46" name="Straight Connector 1045">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47"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8"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9" name="Isosceles Triangle 1048">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2"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3" name="Isosceles Triangle 1052">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4" name="Isosceles Triangle 1053">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1056" name="Rectangle 1055">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1E2D6317-BAD5-C070-C8F6-28ED276B4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950" y="1900238"/>
            <a:ext cx="9182100"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425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958DE-1C36-7120-AB26-E7C0345B179E}"/>
              </a:ext>
            </a:extLst>
          </p:cNvPr>
          <p:cNvSpPr>
            <a:spLocks noGrp="1"/>
          </p:cNvSpPr>
          <p:nvPr>
            <p:ph type="title"/>
          </p:nvPr>
        </p:nvSpPr>
        <p:spPr/>
        <p:txBody>
          <a:bodyPr/>
          <a:lstStyle/>
          <a:p>
            <a:r>
              <a:rPr lang="en-US" dirty="0"/>
              <a:t>Above Workflow Explanation</a:t>
            </a:r>
          </a:p>
        </p:txBody>
      </p:sp>
      <p:sp>
        <p:nvSpPr>
          <p:cNvPr id="3" name="Content Placeholder 2">
            <a:extLst>
              <a:ext uri="{FF2B5EF4-FFF2-40B4-BE49-F238E27FC236}">
                <a16:creationId xmlns:a16="http://schemas.microsoft.com/office/drawing/2014/main" id="{109071F8-F080-AB99-57C6-0DFFA1323C31}"/>
              </a:ext>
            </a:extLst>
          </p:cNvPr>
          <p:cNvSpPr>
            <a:spLocks noGrp="1"/>
          </p:cNvSpPr>
          <p:nvPr>
            <p:ph idx="1"/>
          </p:nvPr>
        </p:nvSpPr>
        <p:spPr>
          <a:xfrm>
            <a:off x="677334" y="1609725"/>
            <a:ext cx="8596668" cy="5248275"/>
          </a:xfrm>
        </p:spPr>
        <p:txBody>
          <a:bodyPr>
            <a:normAutofit fontScale="62500" lnSpcReduction="20000"/>
          </a:bodyPr>
          <a:lstStyle/>
          <a:p>
            <a:pPr marL="0" indent="0">
              <a:buNone/>
            </a:pPr>
            <a:r>
              <a:rPr lang="en-US" b="1" dirty="0"/>
              <a:t>Data Collection:</a:t>
            </a:r>
          </a:p>
          <a:p>
            <a:r>
              <a:rPr lang="en-US" dirty="0"/>
              <a:t>Gather COVID-19 data from reliable sources like WHO or national health agencies.</a:t>
            </a:r>
          </a:p>
          <a:p>
            <a:r>
              <a:rPr lang="en-US" dirty="0"/>
              <a:t>Collect demographic data from reputable sources like the World Bank or United Nations.</a:t>
            </a:r>
          </a:p>
          <a:p>
            <a:pPr marL="0" indent="0">
              <a:buNone/>
            </a:pPr>
            <a:r>
              <a:rPr lang="en-US" b="1" dirty="0"/>
              <a:t>Data Analysis:</a:t>
            </a:r>
          </a:p>
          <a:p>
            <a:r>
              <a:rPr lang="en-US" dirty="0"/>
              <a:t>Analyze COVID-19 trends globally and regionally to identify patterns.</a:t>
            </a:r>
          </a:p>
          <a:p>
            <a:r>
              <a:rPr lang="en-US" dirty="0"/>
              <a:t>Conduct correlation analysis between COVID-19 metrics and demographic factors.</a:t>
            </a:r>
          </a:p>
          <a:p>
            <a:r>
              <a:rPr lang="en-US" dirty="0"/>
              <a:t>Use statistical methods to explore the relationship between COVID-19 cases and GDP.</a:t>
            </a:r>
          </a:p>
          <a:p>
            <a:pPr marL="0" indent="0">
              <a:buNone/>
            </a:pPr>
            <a:r>
              <a:rPr lang="en-US" b="1" dirty="0"/>
              <a:t>Economic Analysis:</a:t>
            </a:r>
          </a:p>
          <a:p>
            <a:r>
              <a:rPr lang="en-US" dirty="0"/>
              <a:t>Investigate the impact of COVID-19 on GDP by analyzing economic data.</a:t>
            </a:r>
          </a:p>
          <a:p>
            <a:r>
              <a:rPr lang="en-US" dirty="0"/>
              <a:t>Explore how COVID-19 cases have affected different sectors of the economy.</a:t>
            </a:r>
          </a:p>
          <a:p>
            <a:r>
              <a:rPr lang="en-US" dirty="0"/>
              <a:t>Consider the long-term economic implications of the pandemic.</a:t>
            </a:r>
          </a:p>
          <a:p>
            <a:pPr marL="0" indent="0">
              <a:buNone/>
            </a:pPr>
            <a:r>
              <a:rPr lang="en-US" b="1" dirty="0"/>
              <a:t>Comparison across WHO Regions:</a:t>
            </a:r>
          </a:p>
          <a:p>
            <a:r>
              <a:rPr lang="en-US" dirty="0"/>
              <a:t>Compare average life expectancy and GDP across different WHO regions.</a:t>
            </a:r>
          </a:p>
          <a:p>
            <a:r>
              <a:rPr lang="en-US" dirty="0"/>
              <a:t>Identify disparities and variations in population dynamics and economic development.</a:t>
            </a:r>
          </a:p>
          <a:p>
            <a:r>
              <a:rPr lang="en-US" dirty="0"/>
              <a:t>Use these comparisons to inform targeted interventions and policy decisions.</a:t>
            </a:r>
          </a:p>
          <a:p>
            <a:pPr marL="0" indent="0">
              <a:buNone/>
            </a:pPr>
            <a:r>
              <a:rPr lang="en-US" b="1" dirty="0"/>
              <a:t>Reporting and Recommendations:</a:t>
            </a:r>
          </a:p>
          <a:p>
            <a:r>
              <a:rPr lang="en-US" dirty="0"/>
              <a:t>Interpret the findings from the analysis.</a:t>
            </a:r>
          </a:p>
          <a:p>
            <a:r>
              <a:rPr lang="en-US" dirty="0"/>
              <a:t>Provide recommendations for policymakers and stakeholders based on the insights gained.</a:t>
            </a:r>
          </a:p>
          <a:p>
            <a:r>
              <a:rPr lang="en-US" dirty="0"/>
              <a:t>Summarize the key points and implications for future action.</a:t>
            </a:r>
          </a:p>
        </p:txBody>
      </p:sp>
    </p:spTree>
    <p:extLst>
      <p:ext uri="{BB962C8B-B14F-4D97-AF65-F5344CB8AC3E}">
        <p14:creationId xmlns:p14="http://schemas.microsoft.com/office/powerpoint/2010/main" val="3719325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E076-D7FA-BCB5-870E-76DCEC7F06A4}"/>
              </a:ext>
            </a:extLst>
          </p:cNvPr>
          <p:cNvSpPr>
            <a:spLocks noGrp="1"/>
          </p:cNvSpPr>
          <p:nvPr>
            <p:ph type="title"/>
          </p:nvPr>
        </p:nvSpPr>
        <p:spPr/>
        <p:txBody>
          <a:bodyPr/>
          <a:lstStyle/>
          <a:p>
            <a:r>
              <a:rPr lang="en-US" dirty="0"/>
              <a:t>Implementation using Tools:</a:t>
            </a:r>
            <a:br>
              <a:rPr lang="en-US" dirty="0"/>
            </a:br>
            <a:endParaRPr lang="en-US" dirty="0"/>
          </a:p>
        </p:txBody>
      </p:sp>
      <p:sp>
        <p:nvSpPr>
          <p:cNvPr id="3" name="Content Placeholder 2">
            <a:extLst>
              <a:ext uri="{FF2B5EF4-FFF2-40B4-BE49-F238E27FC236}">
                <a16:creationId xmlns:a16="http://schemas.microsoft.com/office/drawing/2014/main" id="{078FA1F0-327F-F1C2-B19E-DD02F64E3B5B}"/>
              </a:ext>
            </a:extLst>
          </p:cNvPr>
          <p:cNvSpPr>
            <a:spLocks noGrp="1"/>
          </p:cNvSpPr>
          <p:nvPr>
            <p:ph idx="1"/>
          </p:nvPr>
        </p:nvSpPr>
        <p:spPr/>
        <p:txBody>
          <a:bodyPr>
            <a:normAutofit fontScale="62500" lnSpcReduction="20000"/>
          </a:bodyPr>
          <a:lstStyle/>
          <a:p>
            <a:endParaRPr lang="en-US" sz="1800" dirty="0"/>
          </a:p>
          <a:p>
            <a:pPr marL="0" indent="0">
              <a:buNone/>
            </a:pPr>
            <a:r>
              <a:rPr lang="en-US" sz="1800" b="1" dirty="0"/>
              <a:t>D3.js:</a:t>
            </a:r>
          </a:p>
          <a:p>
            <a:r>
              <a:rPr lang="en-US" sz="1800" dirty="0"/>
              <a:t>Description: D3.js (Data-Driven Documents) was utilized for the initial visualization of the uncleaned dataset. It provided a platform for creating dynamic and interactive charts and graphs directly within web browsers.</a:t>
            </a:r>
          </a:p>
          <a:p>
            <a:r>
              <a:rPr lang="en-US" sz="1800" dirty="0"/>
              <a:t>Usage: Through D3.js, we generated interactive visualizations such as bar charts to explore the structure and patterns within the raw dataset.</a:t>
            </a:r>
          </a:p>
          <a:p>
            <a:pPr marL="0" indent="0">
              <a:buNone/>
            </a:pPr>
            <a:r>
              <a:rPr lang="en-US" sz="1800" b="1" dirty="0"/>
              <a:t>Python:</a:t>
            </a:r>
          </a:p>
          <a:p>
            <a:r>
              <a:rPr lang="en-US" sz="1800" dirty="0"/>
              <a:t>Description: Python, along with libraries like Pandas, NumPy, Matplotlib, and Seaborn, played a crucial role in data preprocessing, analysis, and visualization.</a:t>
            </a:r>
          </a:p>
          <a:p>
            <a:r>
              <a:rPr lang="en-US" sz="1800" dirty="0"/>
              <a:t>Usage: Pandas and NumPy were employed for data cleaning tasks, including handling missing values, outliers, and inconsistencies. Matplotlib and Seaborn were used to create refined visualizations based on the cleaned dataset, showcasing insights through various types of charts and plots.</a:t>
            </a:r>
          </a:p>
          <a:p>
            <a:pPr marL="0" indent="0">
              <a:buNone/>
            </a:pPr>
            <a:r>
              <a:rPr lang="en-US" sz="1800" b="1" dirty="0"/>
              <a:t>Microsoft Power BI:</a:t>
            </a:r>
          </a:p>
          <a:p>
            <a:r>
              <a:rPr lang="en-US" sz="1800" dirty="0"/>
              <a:t>Description: Microsoft Power BI served as a comprehensive platform for designing interactive dashboards and reports, integrating visualizations to provide a comprehensive view of the analyzed data.</a:t>
            </a:r>
          </a:p>
          <a:p>
            <a:r>
              <a:rPr lang="en-US" sz="1800" dirty="0"/>
              <a:t>Usage: Power BI enabled us to create interactive visualizations, including bar charts, line graphs, and maps, and seamlessly integrate them into interactive dashboards. Additionally, Power BI's data modeling capabilities allowed for the creation of relationships between different datasets, enhancing the depth of analysis in the final reports.</a:t>
            </a:r>
          </a:p>
        </p:txBody>
      </p:sp>
    </p:spTree>
    <p:extLst>
      <p:ext uri="{BB962C8B-B14F-4D97-AF65-F5344CB8AC3E}">
        <p14:creationId xmlns:p14="http://schemas.microsoft.com/office/powerpoint/2010/main" val="3946230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5422B160-6166-8B34-D685-3520D8CF2087}"/>
              </a:ext>
            </a:extLst>
          </p:cNvPr>
          <p:cNvSpPr>
            <a:spLocks noGrp="1"/>
          </p:cNvSpPr>
          <p:nvPr>
            <p:ph type="title"/>
          </p:nvPr>
        </p:nvSpPr>
        <p:spPr>
          <a:xfrm>
            <a:off x="985969" y="4553712"/>
            <a:ext cx="8288032" cy="1096316"/>
          </a:xfrm>
        </p:spPr>
        <p:txBody>
          <a:bodyPr vert="horz" lIns="91440" tIns="45720" rIns="91440" bIns="45720" rtlCol="0" anchor="b">
            <a:normAutofit fontScale="90000"/>
          </a:bodyPr>
          <a:lstStyle/>
          <a:p>
            <a:pPr algn="ctr"/>
            <a:r>
              <a:rPr lang="en-US" sz="4800" kern="1200" dirty="0">
                <a:solidFill>
                  <a:schemeClr val="accent1"/>
                </a:solidFill>
                <a:latin typeface="+mj-lt"/>
                <a:ea typeface="+mj-ea"/>
                <a:cs typeface="+mj-cs"/>
              </a:rPr>
              <a:t>Results for Analysis-Demonstration</a:t>
            </a:r>
          </a:p>
        </p:txBody>
      </p:sp>
      <p:pic>
        <p:nvPicPr>
          <p:cNvPr id="6" name="Graphic 5" descr="Bar chart">
            <a:extLst>
              <a:ext uri="{FF2B5EF4-FFF2-40B4-BE49-F238E27FC236}">
                <a16:creationId xmlns:a16="http://schemas.microsoft.com/office/drawing/2014/main" id="{B141AB7A-FC6E-BB95-5B25-BB07FDE0C3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80259" y="934222"/>
            <a:ext cx="3299450" cy="3299450"/>
          </a:xfrm>
          <a:prstGeom prst="rect">
            <a:avLst/>
          </a:prstGeom>
        </p:spPr>
      </p:pic>
    </p:spTree>
    <p:extLst>
      <p:ext uri="{BB962C8B-B14F-4D97-AF65-F5344CB8AC3E}">
        <p14:creationId xmlns:p14="http://schemas.microsoft.com/office/powerpoint/2010/main" val="3197136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7C5F4-74D6-544C-5458-6A8A99A0260C}"/>
              </a:ext>
            </a:extLst>
          </p:cNvPr>
          <p:cNvSpPr>
            <a:spLocks noGrp="1"/>
          </p:cNvSpPr>
          <p:nvPr>
            <p:ph type="title"/>
          </p:nvPr>
        </p:nvSpPr>
        <p:spPr/>
        <p:txBody>
          <a:bodyPr anchor="t">
            <a:normAutofit/>
          </a:bodyPr>
          <a:lstStyle/>
          <a:p>
            <a:r>
              <a:rPr lang="en-US" sz="3300" b="1" i="0" dirty="0">
                <a:effectLst/>
                <a:highlight>
                  <a:srgbClr val="FFFFFF"/>
                </a:highlight>
                <a:latin typeface="Söhne"/>
              </a:rPr>
              <a:t>Initial Visualization </a:t>
            </a:r>
            <a:r>
              <a:rPr lang="en-US" sz="3300" b="1" dirty="0">
                <a:highlight>
                  <a:srgbClr val="FFFFFF"/>
                </a:highlight>
                <a:latin typeface="Söhne"/>
              </a:rPr>
              <a:t>Using D3.js </a:t>
            </a:r>
            <a:r>
              <a:rPr lang="en-US" sz="3300" b="1" i="0" dirty="0">
                <a:effectLst/>
                <a:highlight>
                  <a:srgbClr val="FFFFFF"/>
                </a:highlight>
                <a:latin typeface="Söhne"/>
              </a:rPr>
              <a:t>Pie Chart of COVID-19 Cases by WHO Region(pre-cleaning)</a:t>
            </a:r>
            <a:endParaRPr lang="en-US" sz="3300" dirty="0"/>
          </a:p>
        </p:txBody>
      </p:sp>
      <p:sp>
        <p:nvSpPr>
          <p:cNvPr id="3" name="Content Placeholder 2">
            <a:extLst>
              <a:ext uri="{FF2B5EF4-FFF2-40B4-BE49-F238E27FC236}">
                <a16:creationId xmlns:a16="http://schemas.microsoft.com/office/drawing/2014/main" id="{AA076A1F-7011-6C08-F280-9C75B0D5576E}"/>
              </a:ext>
            </a:extLst>
          </p:cNvPr>
          <p:cNvSpPr>
            <a:spLocks noGrp="1"/>
          </p:cNvSpPr>
          <p:nvPr>
            <p:ph idx="1"/>
          </p:nvPr>
        </p:nvSpPr>
        <p:spPr>
          <a:xfrm>
            <a:off x="677334" y="2160590"/>
            <a:ext cx="5220430" cy="3701270"/>
          </a:xfrm>
        </p:spPr>
        <p:txBody>
          <a:bodyPr>
            <a:normAutofit/>
          </a:bodyPr>
          <a:lstStyle/>
          <a:p>
            <a:pPr marL="0" indent="0">
              <a:lnSpc>
                <a:spcPct val="90000"/>
              </a:lnSpc>
              <a:buNone/>
            </a:pPr>
            <a:r>
              <a:rPr lang="en-US" sz="1100" b="1" i="0" dirty="0">
                <a:effectLst/>
                <a:highlight>
                  <a:srgbClr val="FFFFFF"/>
                </a:highlight>
                <a:latin typeface="Söhne"/>
              </a:rPr>
              <a:t>Explanation:</a:t>
            </a:r>
            <a:endParaRPr lang="en-US" sz="1100" b="0" i="0" dirty="0">
              <a:effectLst/>
              <a:highlight>
                <a:srgbClr val="FFFFFF"/>
              </a:highlight>
              <a:latin typeface="Söhne"/>
            </a:endParaRPr>
          </a:p>
          <a:p>
            <a:pPr>
              <a:lnSpc>
                <a:spcPct val="90000"/>
              </a:lnSpc>
            </a:pPr>
            <a:r>
              <a:rPr lang="en-US" sz="1100" b="0" i="0" dirty="0">
                <a:effectLst/>
                <a:highlight>
                  <a:srgbClr val="FFFFFF"/>
                </a:highlight>
                <a:latin typeface="Söhne"/>
              </a:rPr>
              <a:t>The pie chart provides a clear overview of how COVID-19 cases are distributed among different WHO regions. </a:t>
            </a:r>
          </a:p>
          <a:p>
            <a:pPr>
              <a:lnSpc>
                <a:spcPct val="90000"/>
              </a:lnSpc>
            </a:pPr>
            <a:r>
              <a:rPr lang="en-US" sz="1100" b="0" i="0" dirty="0">
                <a:effectLst/>
                <a:highlight>
                  <a:srgbClr val="FFFFFF"/>
                </a:highlight>
                <a:latin typeface="Söhne"/>
              </a:rPr>
              <a:t>We can see at a glance which regions have the highest number of confirmed cases, enabling policymakers and health organizations to allocate resources effectively. </a:t>
            </a:r>
          </a:p>
          <a:p>
            <a:pPr>
              <a:lnSpc>
                <a:spcPct val="90000"/>
              </a:lnSpc>
            </a:pPr>
            <a:r>
              <a:rPr lang="en-US" sz="1100" dirty="0">
                <a:highlight>
                  <a:srgbClr val="FFFFFF"/>
                </a:highlight>
                <a:latin typeface="Söhne"/>
              </a:rPr>
              <a:t>R</a:t>
            </a:r>
            <a:r>
              <a:rPr lang="en-US" sz="1100" b="0" i="0" dirty="0">
                <a:effectLst/>
                <a:highlight>
                  <a:srgbClr val="FFFFFF"/>
                </a:highlight>
                <a:latin typeface="Söhne"/>
              </a:rPr>
              <a:t>egions with larger segments may require more attention in terms of healthcare infrastructure and preventive measures.</a:t>
            </a:r>
          </a:p>
          <a:p>
            <a:pPr marL="0" indent="0">
              <a:lnSpc>
                <a:spcPct val="90000"/>
              </a:lnSpc>
              <a:buNone/>
            </a:pPr>
            <a:r>
              <a:rPr lang="en-US" sz="1100" b="1" i="0" dirty="0">
                <a:effectLst/>
                <a:highlight>
                  <a:srgbClr val="FFFFFF"/>
                </a:highlight>
                <a:latin typeface="Söhne"/>
              </a:rPr>
              <a:t>Story:</a:t>
            </a:r>
            <a:endParaRPr lang="en-US" sz="1100" b="0" i="0" dirty="0">
              <a:effectLst/>
              <a:highlight>
                <a:srgbClr val="FFFFFF"/>
              </a:highlight>
              <a:latin typeface="Söhne"/>
            </a:endParaRPr>
          </a:p>
          <a:p>
            <a:pPr>
              <a:lnSpc>
                <a:spcPct val="90000"/>
              </a:lnSpc>
            </a:pPr>
            <a:r>
              <a:rPr lang="en-US" sz="1100" b="0" i="0" dirty="0">
                <a:effectLst/>
                <a:highlight>
                  <a:srgbClr val="FFFFFF"/>
                </a:highlight>
                <a:latin typeface="Söhne"/>
              </a:rPr>
              <a:t>Imagine global health officials convening to discuss strategies for combating the spread of COVID-19. As they gather around a screen displaying the pie chart, they immediately notice the significant portion representing the European region, indicating a high number of confirmed cases. </a:t>
            </a:r>
          </a:p>
          <a:p>
            <a:pPr>
              <a:lnSpc>
                <a:spcPct val="90000"/>
              </a:lnSpc>
            </a:pPr>
            <a:r>
              <a:rPr lang="en-US" sz="1100" b="0" i="0" dirty="0">
                <a:effectLst/>
                <a:highlight>
                  <a:srgbClr val="FFFFFF"/>
                </a:highlight>
                <a:latin typeface="Söhne"/>
              </a:rPr>
              <a:t>This prompts discussions on implementing stricter containment measures and increasing healthcare capacity in Europe. </a:t>
            </a:r>
          </a:p>
          <a:p>
            <a:pPr>
              <a:lnSpc>
                <a:spcPct val="90000"/>
              </a:lnSpc>
            </a:pPr>
            <a:r>
              <a:rPr lang="en-US" sz="1100" b="0" i="0" dirty="0">
                <a:effectLst/>
                <a:highlight>
                  <a:srgbClr val="FFFFFF"/>
                </a:highlight>
                <a:latin typeface="Söhne"/>
              </a:rPr>
              <a:t>Similarly, the smaller segments representing regions with fewer cases spark conversations about sharing resources and best practices to prevent further outbreaks.</a:t>
            </a:r>
          </a:p>
          <a:p>
            <a:pPr>
              <a:lnSpc>
                <a:spcPct val="90000"/>
              </a:lnSpc>
            </a:pPr>
            <a:endParaRPr lang="en-US" sz="1100" dirty="0"/>
          </a:p>
        </p:txBody>
      </p:sp>
      <p:pic>
        <p:nvPicPr>
          <p:cNvPr id="5" name="Picture 4">
            <a:extLst>
              <a:ext uri="{FF2B5EF4-FFF2-40B4-BE49-F238E27FC236}">
                <a16:creationId xmlns:a16="http://schemas.microsoft.com/office/drawing/2014/main" id="{379CB140-E2C7-B66A-7FAF-1026DF970C90}"/>
              </a:ext>
            </a:extLst>
          </p:cNvPr>
          <p:cNvPicPr>
            <a:picLocks noChangeAspect="1"/>
          </p:cNvPicPr>
          <p:nvPr/>
        </p:nvPicPr>
        <p:blipFill rotWithShape="1">
          <a:blip r:embed="rId2"/>
          <a:srcRect l="13711" t="18604"/>
          <a:stretch/>
        </p:blipFill>
        <p:spPr>
          <a:xfrm>
            <a:off x="6294238" y="2806873"/>
            <a:ext cx="5500950" cy="2543282"/>
          </a:xfrm>
          <a:prstGeom prst="rect">
            <a:avLst/>
          </a:prstGeom>
        </p:spPr>
      </p:pic>
    </p:spTree>
    <p:extLst>
      <p:ext uri="{BB962C8B-B14F-4D97-AF65-F5344CB8AC3E}">
        <p14:creationId xmlns:p14="http://schemas.microsoft.com/office/powerpoint/2010/main" val="242420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48BDF-8D85-0608-86E3-36DA56322FF9}"/>
              </a:ext>
            </a:extLst>
          </p:cNvPr>
          <p:cNvSpPr>
            <a:spLocks noGrp="1"/>
          </p:cNvSpPr>
          <p:nvPr>
            <p:ph type="title"/>
          </p:nvPr>
        </p:nvSpPr>
        <p:spPr/>
        <p:txBody>
          <a:bodyPr anchor="t">
            <a:normAutofit/>
          </a:bodyPr>
          <a:lstStyle/>
          <a:p>
            <a:r>
              <a:rPr lang="en-US" dirty="0"/>
              <a:t>Stacked Bar Chart of COVID-19 Cases by Country-Using D3.js</a:t>
            </a:r>
          </a:p>
        </p:txBody>
      </p:sp>
      <p:sp>
        <p:nvSpPr>
          <p:cNvPr id="3" name="Content Placeholder 2">
            <a:extLst>
              <a:ext uri="{FF2B5EF4-FFF2-40B4-BE49-F238E27FC236}">
                <a16:creationId xmlns:a16="http://schemas.microsoft.com/office/drawing/2014/main" id="{C7880A60-C5B3-315C-ACA3-C99DDC79A740}"/>
              </a:ext>
            </a:extLst>
          </p:cNvPr>
          <p:cNvSpPr>
            <a:spLocks noGrp="1"/>
          </p:cNvSpPr>
          <p:nvPr>
            <p:ph idx="1"/>
          </p:nvPr>
        </p:nvSpPr>
        <p:spPr>
          <a:xfrm>
            <a:off x="677334" y="2160590"/>
            <a:ext cx="5220430" cy="3701270"/>
          </a:xfrm>
        </p:spPr>
        <p:txBody>
          <a:bodyPr>
            <a:normAutofit/>
          </a:bodyPr>
          <a:lstStyle/>
          <a:p>
            <a:pPr marL="0" indent="0">
              <a:lnSpc>
                <a:spcPct val="90000"/>
              </a:lnSpc>
              <a:buNone/>
            </a:pPr>
            <a:r>
              <a:rPr lang="en-US" sz="1100" dirty="0"/>
              <a:t>Explanation:</a:t>
            </a:r>
          </a:p>
          <a:p>
            <a:pPr>
              <a:lnSpc>
                <a:spcPct val="90000"/>
              </a:lnSpc>
            </a:pPr>
            <a:r>
              <a:rPr lang="en-US" sz="1100" dirty="0"/>
              <a:t>The stacked bar chart allows for a detailed examination of COVID-19 cases within individual countries. By breaking down each bar into segments for confirmed, deaths, and recovered cases, viewers can see not only the total number of cases but also the outcomes of those cases. This provides insights into how countries are managing the pandemic, including their healthcare systems' capacity to treat patients and mitigate fatalities.</a:t>
            </a:r>
          </a:p>
          <a:p>
            <a:pPr marL="0" indent="0">
              <a:lnSpc>
                <a:spcPct val="90000"/>
              </a:lnSpc>
              <a:buNone/>
            </a:pPr>
            <a:r>
              <a:rPr lang="en-US" sz="1100" dirty="0"/>
              <a:t>Story:</a:t>
            </a:r>
          </a:p>
          <a:p>
            <a:pPr>
              <a:lnSpc>
                <a:spcPct val="90000"/>
              </a:lnSpc>
            </a:pPr>
            <a:r>
              <a:rPr lang="en-US" sz="1100" dirty="0"/>
              <a:t>As policymakers analyze the stacked bar chart, they focus on the disparities in outcomes among the top 10 countries with the highest confirmed cases. They notice that while some countries have a high number of confirmed cases, they've also managed to achieve a substantial number of recoveries, indicating effective healthcare interventions. Conversely, countries with a high proportion of deaths prompt discussions on implementing measures to reduce mortality rates, such as improving access to critical care facilities and vaccine distribution.</a:t>
            </a:r>
          </a:p>
        </p:txBody>
      </p:sp>
      <p:pic>
        <p:nvPicPr>
          <p:cNvPr id="5" name="Picture 4">
            <a:extLst>
              <a:ext uri="{FF2B5EF4-FFF2-40B4-BE49-F238E27FC236}">
                <a16:creationId xmlns:a16="http://schemas.microsoft.com/office/drawing/2014/main" id="{9124247D-D057-1FA4-8E5E-FCA359D6E8BC}"/>
              </a:ext>
            </a:extLst>
          </p:cNvPr>
          <p:cNvPicPr>
            <a:picLocks noChangeAspect="1"/>
          </p:cNvPicPr>
          <p:nvPr/>
        </p:nvPicPr>
        <p:blipFill>
          <a:blip r:embed="rId2"/>
          <a:stretch>
            <a:fillRect/>
          </a:stretch>
        </p:blipFill>
        <p:spPr>
          <a:xfrm>
            <a:off x="6096000" y="2160590"/>
            <a:ext cx="5756241" cy="3373471"/>
          </a:xfrm>
          <a:prstGeom prst="rect">
            <a:avLst/>
          </a:prstGeom>
        </p:spPr>
      </p:pic>
    </p:spTree>
    <p:extLst>
      <p:ext uri="{BB962C8B-B14F-4D97-AF65-F5344CB8AC3E}">
        <p14:creationId xmlns:p14="http://schemas.microsoft.com/office/powerpoint/2010/main" val="1014028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F34F-FE15-E098-013D-B35E9F8A6F73}"/>
              </a:ext>
            </a:extLst>
          </p:cNvPr>
          <p:cNvSpPr>
            <a:spLocks noGrp="1"/>
          </p:cNvSpPr>
          <p:nvPr>
            <p:ph type="title"/>
          </p:nvPr>
        </p:nvSpPr>
        <p:spPr/>
        <p:txBody>
          <a:bodyPr anchor="t">
            <a:normAutofit fontScale="90000"/>
          </a:bodyPr>
          <a:lstStyle/>
          <a:p>
            <a:r>
              <a:rPr lang="en-US" dirty="0"/>
              <a:t>After Cleaning Datasets Using Python And Visualizing Using Matplotlib: Exploring Global Health Data</a:t>
            </a:r>
          </a:p>
        </p:txBody>
      </p:sp>
      <p:sp>
        <p:nvSpPr>
          <p:cNvPr id="3" name="Content Placeholder 2">
            <a:extLst>
              <a:ext uri="{FF2B5EF4-FFF2-40B4-BE49-F238E27FC236}">
                <a16:creationId xmlns:a16="http://schemas.microsoft.com/office/drawing/2014/main" id="{1EF6B8A1-8E81-4833-B5CC-E0BFB57744DC}"/>
              </a:ext>
            </a:extLst>
          </p:cNvPr>
          <p:cNvSpPr>
            <a:spLocks noGrp="1"/>
          </p:cNvSpPr>
          <p:nvPr>
            <p:ph idx="1"/>
          </p:nvPr>
        </p:nvSpPr>
        <p:spPr>
          <a:xfrm>
            <a:off x="677334" y="2160590"/>
            <a:ext cx="5220430" cy="3701270"/>
          </a:xfrm>
        </p:spPr>
        <p:txBody>
          <a:bodyPr>
            <a:normAutofit/>
          </a:bodyPr>
          <a:lstStyle/>
          <a:p>
            <a:pPr marL="0" indent="0">
              <a:lnSpc>
                <a:spcPct val="90000"/>
              </a:lnSpc>
              <a:buNone/>
            </a:pPr>
            <a:r>
              <a:rPr lang="en-US" sz="1300" b="1" dirty="0"/>
              <a:t>Explanation:</a:t>
            </a:r>
          </a:p>
          <a:p>
            <a:pPr>
              <a:lnSpc>
                <a:spcPct val="90000"/>
              </a:lnSpc>
            </a:pPr>
            <a:r>
              <a:rPr lang="en-US" sz="1300" dirty="0"/>
              <a:t>Data Cleaning: Removes extra spaces from column names for consistency.</a:t>
            </a:r>
          </a:p>
          <a:p>
            <a:pPr>
              <a:lnSpc>
                <a:spcPct val="90000"/>
              </a:lnSpc>
            </a:pPr>
            <a:r>
              <a:rPr lang="en-US" sz="1300" dirty="0"/>
              <a:t>Summary Statistics: Computes key statistics for numeric columns.</a:t>
            </a:r>
          </a:p>
          <a:p>
            <a:pPr>
              <a:lnSpc>
                <a:spcPct val="90000"/>
              </a:lnSpc>
            </a:pPr>
            <a:r>
              <a:rPr lang="en-US" sz="1300" dirty="0"/>
              <a:t>Visualization: Displays the distribution of life expectancy using a histogram.</a:t>
            </a:r>
          </a:p>
          <a:p>
            <a:pPr marL="0" indent="0">
              <a:lnSpc>
                <a:spcPct val="90000"/>
              </a:lnSpc>
              <a:buNone/>
            </a:pPr>
            <a:r>
              <a:rPr lang="en-US" sz="1300" b="1" dirty="0"/>
              <a:t>Story:</a:t>
            </a:r>
          </a:p>
          <a:p>
            <a:pPr>
              <a:lnSpc>
                <a:spcPct val="90000"/>
              </a:lnSpc>
            </a:pPr>
            <a:r>
              <a:rPr lang="en-US" sz="1300" dirty="0"/>
              <a:t>In a health research project, data cleaning ensures consistency in column names, aiding smooth analysis. </a:t>
            </a:r>
          </a:p>
          <a:p>
            <a:pPr>
              <a:lnSpc>
                <a:spcPct val="90000"/>
              </a:lnSpc>
            </a:pPr>
            <a:r>
              <a:rPr lang="en-US" sz="1300" dirty="0"/>
              <a:t>Summary statistics reveal crucial insights into life expectancy trends worldwide. </a:t>
            </a:r>
          </a:p>
          <a:p>
            <a:pPr>
              <a:lnSpc>
                <a:spcPct val="90000"/>
              </a:lnSpc>
            </a:pPr>
            <a:r>
              <a:rPr lang="en-US" sz="1300" dirty="0"/>
              <a:t>Visualizing life expectancy distributions highlights variations, guiding targeted interventions for global health improvement.</a:t>
            </a:r>
          </a:p>
        </p:txBody>
      </p:sp>
      <p:pic>
        <p:nvPicPr>
          <p:cNvPr id="5" name="Picture 4">
            <a:extLst>
              <a:ext uri="{FF2B5EF4-FFF2-40B4-BE49-F238E27FC236}">
                <a16:creationId xmlns:a16="http://schemas.microsoft.com/office/drawing/2014/main" id="{D452BF12-334D-B6DB-2DF9-0AEEE789C2A2}"/>
              </a:ext>
            </a:extLst>
          </p:cNvPr>
          <p:cNvPicPr>
            <a:picLocks noChangeAspect="1"/>
          </p:cNvPicPr>
          <p:nvPr/>
        </p:nvPicPr>
        <p:blipFill>
          <a:blip r:embed="rId2"/>
          <a:stretch>
            <a:fillRect/>
          </a:stretch>
        </p:blipFill>
        <p:spPr>
          <a:xfrm>
            <a:off x="6820425" y="2512624"/>
            <a:ext cx="4907154" cy="2997201"/>
          </a:xfrm>
          <a:prstGeom prst="rect">
            <a:avLst/>
          </a:prstGeom>
        </p:spPr>
      </p:pic>
    </p:spTree>
    <p:extLst>
      <p:ext uri="{BB962C8B-B14F-4D97-AF65-F5344CB8AC3E}">
        <p14:creationId xmlns:p14="http://schemas.microsoft.com/office/powerpoint/2010/main" val="2964005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41F62-EE6B-83BC-566E-9C41EF74C41E}"/>
              </a:ext>
            </a:extLst>
          </p:cNvPr>
          <p:cNvSpPr>
            <a:spLocks noGrp="1"/>
          </p:cNvSpPr>
          <p:nvPr>
            <p:ph type="title"/>
          </p:nvPr>
        </p:nvSpPr>
        <p:spPr/>
        <p:txBody>
          <a:bodyPr anchor="t">
            <a:normAutofit/>
          </a:bodyPr>
          <a:lstStyle/>
          <a:p>
            <a:pPr>
              <a:lnSpc>
                <a:spcPct val="90000"/>
              </a:lnSpc>
            </a:pPr>
            <a:r>
              <a:rPr lang="en-US" sz="2800"/>
              <a:t>Understanding Global Population Dynamics: Distribution Analysis</a:t>
            </a:r>
            <a:br>
              <a:rPr lang="en-US" sz="2800"/>
            </a:br>
            <a:endParaRPr lang="en-US" sz="2800"/>
          </a:p>
        </p:txBody>
      </p:sp>
      <p:sp>
        <p:nvSpPr>
          <p:cNvPr id="3" name="Content Placeholder 2">
            <a:extLst>
              <a:ext uri="{FF2B5EF4-FFF2-40B4-BE49-F238E27FC236}">
                <a16:creationId xmlns:a16="http://schemas.microsoft.com/office/drawing/2014/main" id="{A301EFD9-70E9-E49D-DA8C-6B234070504B}"/>
              </a:ext>
            </a:extLst>
          </p:cNvPr>
          <p:cNvSpPr>
            <a:spLocks noGrp="1"/>
          </p:cNvSpPr>
          <p:nvPr>
            <p:ph idx="1"/>
          </p:nvPr>
        </p:nvSpPr>
        <p:spPr>
          <a:xfrm>
            <a:off x="677334" y="2160590"/>
            <a:ext cx="5220430" cy="3701270"/>
          </a:xfrm>
        </p:spPr>
        <p:txBody>
          <a:bodyPr>
            <a:normAutofit/>
          </a:bodyPr>
          <a:lstStyle/>
          <a:p>
            <a:pPr>
              <a:lnSpc>
                <a:spcPct val="90000"/>
              </a:lnSpc>
            </a:pPr>
            <a:endParaRPr lang="en-US" sz="1300"/>
          </a:p>
          <a:p>
            <a:pPr marL="0" indent="0">
              <a:lnSpc>
                <a:spcPct val="90000"/>
              </a:lnSpc>
              <a:buNone/>
            </a:pPr>
            <a:r>
              <a:rPr lang="en-US" sz="1300"/>
              <a:t>Explanation:</a:t>
            </a:r>
          </a:p>
          <a:p>
            <a:pPr>
              <a:lnSpc>
                <a:spcPct val="90000"/>
              </a:lnSpc>
            </a:pPr>
            <a:r>
              <a:rPr lang="en-US" sz="1300"/>
              <a:t>Data Preparation: Ensures consistency in column names for clarity.</a:t>
            </a:r>
          </a:p>
          <a:p>
            <a:pPr>
              <a:lnSpc>
                <a:spcPct val="90000"/>
              </a:lnSpc>
            </a:pPr>
            <a:r>
              <a:rPr lang="en-US" sz="1300"/>
              <a:t>Statistical Insight: Reveals key population statistics for analysis.</a:t>
            </a:r>
          </a:p>
          <a:p>
            <a:pPr>
              <a:lnSpc>
                <a:spcPct val="90000"/>
              </a:lnSpc>
            </a:pPr>
            <a:r>
              <a:rPr lang="en-US" sz="1300"/>
              <a:t>Visual Representation: Depicts population distribution via histogram and KDE.</a:t>
            </a:r>
          </a:p>
          <a:p>
            <a:pPr marL="0" indent="0">
              <a:lnSpc>
                <a:spcPct val="90000"/>
              </a:lnSpc>
              <a:buNone/>
            </a:pPr>
            <a:r>
              <a:rPr lang="en-US" sz="1300"/>
              <a:t>Story:</a:t>
            </a:r>
          </a:p>
          <a:p>
            <a:pPr>
              <a:lnSpc>
                <a:spcPct val="90000"/>
              </a:lnSpc>
            </a:pPr>
            <a:r>
              <a:rPr lang="en-US" sz="1300"/>
              <a:t>In a demographic study, data is prepared by standardizing column names to streamline analysis. Statistical examination unveils crucial population trends, essential for informed decision-making. Visualizing population distributions illuminates demographic disparities, guiding policy interventions for sustainable development.</a:t>
            </a:r>
          </a:p>
        </p:txBody>
      </p:sp>
      <p:pic>
        <p:nvPicPr>
          <p:cNvPr id="5" name="Picture 4">
            <a:extLst>
              <a:ext uri="{FF2B5EF4-FFF2-40B4-BE49-F238E27FC236}">
                <a16:creationId xmlns:a16="http://schemas.microsoft.com/office/drawing/2014/main" id="{FECF7A63-90AE-5EDB-4C68-7C01BF2D69A0}"/>
              </a:ext>
            </a:extLst>
          </p:cNvPr>
          <p:cNvPicPr>
            <a:picLocks noChangeAspect="1"/>
          </p:cNvPicPr>
          <p:nvPr/>
        </p:nvPicPr>
        <p:blipFill>
          <a:blip r:embed="rId2"/>
          <a:stretch>
            <a:fillRect/>
          </a:stretch>
        </p:blipFill>
        <p:spPr>
          <a:xfrm>
            <a:off x="6400800" y="2681514"/>
            <a:ext cx="5113866" cy="2848429"/>
          </a:xfrm>
          <a:prstGeom prst="rect">
            <a:avLst/>
          </a:prstGeom>
        </p:spPr>
      </p:pic>
    </p:spTree>
    <p:extLst>
      <p:ext uri="{BB962C8B-B14F-4D97-AF65-F5344CB8AC3E}">
        <p14:creationId xmlns:p14="http://schemas.microsoft.com/office/powerpoint/2010/main" val="3700243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D4444-0A24-F350-5564-DD630515495E}"/>
              </a:ext>
            </a:extLst>
          </p:cNvPr>
          <p:cNvSpPr>
            <a:spLocks noGrp="1"/>
          </p:cNvSpPr>
          <p:nvPr>
            <p:ph type="title"/>
          </p:nvPr>
        </p:nvSpPr>
        <p:spPr/>
        <p:txBody>
          <a:bodyPr anchor="t">
            <a:normAutofit/>
          </a:bodyPr>
          <a:lstStyle/>
          <a:p>
            <a:pPr>
              <a:lnSpc>
                <a:spcPct val="90000"/>
              </a:lnSpc>
            </a:pPr>
            <a:r>
              <a:rPr lang="en-US" sz="2800"/>
              <a:t>Exploring Global Economic Patterns: Distribution of GDP</a:t>
            </a:r>
            <a:br>
              <a:rPr lang="en-US" sz="2800"/>
            </a:br>
            <a:endParaRPr lang="en-US" sz="2800"/>
          </a:p>
        </p:txBody>
      </p:sp>
      <p:sp>
        <p:nvSpPr>
          <p:cNvPr id="3" name="Content Placeholder 2">
            <a:extLst>
              <a:ext uri="{FF2B5EF4-FFF2-40B4-BE49-F238E27FC236}">
                <a16:creationId xmlns:a16="http://schemas.microsoft.com/office/drawing/2014/main" id="{442EA36D-80BC-4DE5-B141-E91301BFDB85}"/>
              </a:ext>
            </a:extLst>
          </p:cNvPr>
          <p:cNvSpPr>
            <a:spLocks noGrp="1"/>
          </p:cNvSpPr>
          <p:nvPr>
            <p:ph idx="1"/>
          </p:nvPr>
        </p:nvSpPr>
        <p:spPr>
          <a:xfrm>
            <a:off x="677334" y="2160590"/>
            <a:ext cx="5220430" cy="3701270"/>
          </a:xfrm>
        </p:spPr>
        <p:txBody>
          <a:bodyPr>
            <a:normAutofit/>
          </a:bodyPr>
          <a:lstStyle/>
          <a:p>
            <a:pPr>
              <a:lnSpc>
                <a:spcPct val="90000"/>
              </a:lnSpc>
            </a:pPr>
            <a:endParaRPr lang="en-US" sz="1400"/>
          </a:p>
          <a:p>
            <a:pPr marL="0" indent="0">
              <a:lnSpc>
                <a:spcPct val="90000"/>
              </a:lnSpc>
              <a:buNone/>
            </a:pPr>
            <a:r>
              <a:rPr lang="en-US" sz="1400"/>
              <a:t>Explanation:</a:t>
            </a:r>
          </a:p>
          <a:p>
            <a:pPr>
              <a:lnSpc>
                <a:spcPct val="90000"/>
              </a:lnSpc>
            </a:pPr>
            <a:r>
              <a:rPr lang="en-US" sz="1400"/>
              <a:t>Data Preparation: Cleans column names, ensuring uniformity.</a:t>
            </a:r>
          </a:p>
          <a:p>
            <a:pPr>
              <a:lnSpc>
                <a:spcPct val="90000"/>
              </a:lnSpc>
            </a:pPr>
            <a:r>
              <a:rPr lang="en-US" sz="1400"/>
              <a:t>Statistical Analysis: Computes summary statistics for GDP.</a:t>
            </a:r>
          </a:p>
          <a:p>
            <a:pPr>
              <a:lnSpc>
                <a:spcPct val="90000"/>
              </a:lnSpc>
            </a:pPr>
            <a:r>
              <a:rPr lang="en-US" sz="1400"/>
              <a:t>Visualization: Displays GDP distribution via a histogram with KDE.</a:t>
            </a:r>
          </a:p>
          <a:p>
            <a:pPr marL="0" indent="0">
              <a:lnSpc>
                <a:spcPct val="90000"/>
              </a:lnSpc>
              <a:buNone/>
            </a:pPr>
            <a:r>
              <a:rPr lang="en-US" sz="1400"/>
              <a:t>Story:</a:t>
            </a:r>
          </a:p>
          <a:p>
            <a:pPr>
              <a:lnSpc>
                <a:spcPct val="90000"/>
              </a:lnSpc>
            </a:pPr>
            <a:r>
              <a:rPr lang="en-US" sz="1400"/>
              <a:t>In an economic analysis endeavor, data is prepped by standardizing column names for clarity. Statistical analysis uncovers insights into global GDP trends, vital for economic policy formulation. Visualizing GDP distributions highlights disparities, informing strategies for balanced economic development.</a:t>
            </a:r>
          </a:p>
        </p:txBody>
      </p:sp>
      <p:pic>
        <p:nvPicPr>
          <p:cNvPr id="5" name="Picture 4">
            <a:extLst>
              <a:ext uri="{FF2B5EF4-FFF2-40B4-BE49-F238E27FC236}">
                <a16:creationId xmlns:a16="http://schemas.microsoft.com/office/drawing/2014/main" id="{D757D541-A77F-C2DF-39C2-A5E7BFE20BCE}"/>
              </a:ext>
            </a:extLst>
          </p:cNvPr>
          <p:cNvPicPr>
            <a:picLocks noChangeAspect="1"/>
          </p:cNvPicPr>
          <p:nvPr/>
        </p:nvPicPr>
        <p:blipFill>
          <a:blip r:embed="rId2"/>
          <a:stretch>
            <a:fillRect/>
          </a:stretch>
        </p:blipFill>
        <p:spPr>
          <a:xfrm>
            <a:off x="6455229" y="2591924"/>
            <a:ext cx="5220430" cy="2838601"/>
          </a:xfrm>
          <a:prstGeom prst="rect">
            <a:avLst/>
          </a:prstGeom>
        </p:spPr>
      </p:pic>
    </p:spTree>
    <p:extLst>
      <p:ext uri="{BB962C8B-B14F-4D97-AF65-F5344CB8AC3E}">
        <p14:creationId xmlns:p14="http://schemas.microsoft.com/office/powerpoint/2010/main" val="4062515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89879-0872-B32F-78C7-7F6FEB33D34C}"/>
              </a:ext>
            </a:extLst>
          </p:cNvPr>
          <p:cNvSpPr>
            <a:spLocks noGrp="1"/>
          </p:cNvSpPr>
          <p:nvPr>
            <p:ph type="title"/>
          </p:nvPr>
        </p:nvSpPr>
        <p:spPr/>
        <p:txBody>
          <a:bodyPr anchor="t">
            <a:normAutofit/>
          </a:bodyPr>
          <a:lstStyle/>
          <a:p>
            <a:pPr>
              <a:lnSpc>
                <a:spcPct val="90000"/>
              </a:lnSpc>
            </a:pPr>
            <a:r>
              <a:rPr lang="en-US" sz="2800" dirty="0"/>
              <a:t>Analyzing Numeric Relationships: Correlation Heatmap</a:t>
            </a:r>
            <a:br>
              <a:rPr lang="en-US" sz="2800" dirty="0"/>
            </a:br>
            <a:endParaRPr lang="en-US" sz="2800" dirty="0"/>
          </a:p>
        </p:txBody>
      </p:sp>
      <p:sp>
        <p:nvSpPr>
          <p:cNvPr id="3" name="Content Placeholder 2">
            <a:extLst>
              <a:ext uri="{FF2B5EF4-FFF2-40B4-BE49-F238E27FC236}">
                <a16:creationId xmlns:a16="http://schemas.microsoft.com/office/drawing/2014/main" id="{205FA875-2860-A206-D60D-593E8D466425}"/>
              </a:ext>
            </a:extLst>
          </p:cNvPr>
          <p:cNvSpPr>
            <a:spLocks noGrp="1"/>
          </p:cNvSpPr>
          <p:nvPr>
            <p:ph idx="1"/>
          </p:nvPr>
        </p:nvSpPr>
        <p:spPr>
          <a:xfrm>
            <a:off x="535819" y="2019074"/>
            <a:ext cx="5220430" cy="3880773"/>
          </a:xfrm>
        </p:spPr>
        <p:txBody>
          <a:bodyPr>
            <a:normAutofit lnSpcReduction="10000"/>
          </a:bodyPr>
          <a:lstStyle/>
          <a:p>
            <a:pPr>
              <a:lnSpc>
                <a:spcPct val="90000"/>
              </a:lnSpc>
            </a:pPr>
            <a:endParaRPr lang="en-US" sz="1300" dirty="0"/>
          </a:p>
          <a:p>
            <a:pPr marL="0" indent="0">
              <a:lnSpc>
                <a:spcPct val="90000"/>
              </a:lnSpc>
              <a:buNone/>
            </a:pPr>
            <a:r>
              <a:rPr lang="en-US" sz="1300" dirty="0"/>
              <a:t>Explanation:</a:t>
            </a:r>
          </a:p>
          <a:p>
            <a:pPr>
              <a:lnSpc>
                <a:spcPct val="90000"/>
              </a:lnSpc>
            </a:pPr>
            <a:r>
              <a:rPr lang="en-US" sz="1300" dirty="0"/>
              <a:t>Data Filtering: Retains only numeric columns for correlation analysis.</a:t>
            </a:r>
          </a:p>
          <a:p>
            <a:pPr>
              <a:lnSpc>
                <a:spcPct val="90000"/>
              </a:lnSpc>
            </a:pPr>
            <a:r>
              <a:rPr lang="en-US" sz="1300" dirty="0"/>
              <a:t>Exploratory Analysis: Examines correlations between numeric variables.</a:t>
            </a:r>
          </a:p>
          <a:p>
            <a:pPr>
              <a:lnSpc>
                <a:spcPct val="90000"/>
              </a:lnSpc>
            </a:pPr>
            <a:r>
              <a:rPr lang="en-US" sz="1300" dirty="0"/>
              <a:t>Visual Insight: Presents correlations via heatmap with annotations.</a:t>
            </a:r>
          </a:p>
          <a:p>
            <a:pPr marL="0" indent="0">
              <a:lnSpc>
                <a:spcPct val="90000"/>
              </a:lnSpc>
              <a:buNone/>
            </a:pPr>
            <a:r>
              <a:rPr lang="en-US" sz="1300" dirty="0"/>
              <a:t>Story:</a:t>
            </a:r>
          </a:p>
          <a:p>
            <a:pPr>
              <a:lnSpc>
                <a:spcPct val="90000"/>
              </a:lnSpc>
            </a:pPr>
            <a:r>
              <a:rPr lang="en-US" sz="1300" dirty="0"/>
              <a:t>In a data exploration endeavor, non-numeric columns are filtered out to focus on quantitative relationships. </a:t>
            </a:r>
          </a:p>
          <a:p>
            <a:pPr>
              <a:lnSpc>
                <a:spcPct val="90000"/>
              </a:lnSpc>
            </a:pPr>
            <a:r>
              <a:rPr lang="en-US" sz="1300" dirty="0"/>
              <a:t>Through exploratory analysis, correlations among numeric variables are investigated, offering insights into interdependencies. </a:t>
            </a:r>
          </a:p>
          <a:p>
            <a:pPr>
              <a:lnSpc>
                <a:spcPct val="90000"/>
              </a:lnSpc>
            </a:pPr>
            <a:r>
              <a:rPr lang="en-US" sz="1300" dirty="0"/>
              <a:t>Visualizing correlations via a heatmap aids in identifying patterns and guiding further analysis for informed decision-making.</a:t>
            </a:r>
          </a:p>
        </p:txBody>
      </p:sp>
      <p:pic>
        <p:nvPicPr>
          <p:cNvPr id="1026" name="Picture 2">
            <a:extLst>
              <a:ext uri="{FF2B5EF4-FFF2-40B4-BE49-F238E27FC236}">
                <a16:creationId xmlns:a16="http://schemas.microsoft.com/office/drawing/2014/main" id="{5C71A840-46D3-18A0-F736-F4CA592883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324" r="10857" b="-3"/>
          <a:stretch/>
        </p:blipFill>
        <p:spPr bwMode="auto">
          <a:xfrm>
            <a:off x="6201731" y="1270000"/>
            <a:ext cx="5990269" cy="4843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264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4B992-86A4-30B4-2834-E49E97055D9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0BE9BBF-E41F-5C2E-EC29-A629D4B94896}"/>
              </a:ext>
            </a:extLst>
          </p:cNvPr>
          <p:cNvSpPr>
            <a:spLocks noGrp="1"/>
          </p:cNvSpPr>
          <p:nvPr>
            <p:ph idx="1"/>
          </p:nvPr>
        </p:nvSpPr>
        <p:spPr>
          <a:xfrm>
            <a:off x="677334" y="2740010"/>
            <a:ext cx="8596668" cy="3880773"/>
          </a:xfrm>
        </p:spPr>
        <p:txBody>
          <a:bodyPr/>
          <a:lstStyle/>
          <a:p>
            <a:r>
              <a:rPr lang="en-US" b="0" i="0" dirty="0">
                <a:solidFill>
                  <a:srgbClr val="0D0D0D"/>
                </a:solidFill>
                <a:effectLst/>
                <a:highlight>
                  <a:srgbClr val="FFFFFF"/>
                </a:highlight>
                <a:latin typeface="Söhne"/>
              </a:rPr>
              <a:t>Our project focuses on visualizing the impact of COVID-19 on global population dynamics, aiming to provide insights into how the pandemic has affected different regions and demographic groups. </a:t>
            </a:r>
          </a:p>
          <a:p>
            <a:r>
              <a:rPr lang="en-US" b="0" i="0" dirty="0">
                <a:solidFill>
                  <a:srgbClr val="0D0D0D"/>
                </a:solidFill>
                <a:effectLst/>
                <a:highlight>
                  <a:srgbClr val="FFFFFF"/>
                </a:highlight>
                <a:latin typeface="Söhne"/>
              </a:rPr>
              <a:t>Through dynamic and interactive visualizations, we aim to uncover patterns, trends, and correlations within the data, facilitating informed decision-making and effective response strategies.</a:t>
            </a:r>
            <a:endParaRPr lang="en-US" dirty="0"/>
          </a:p>
        </p:txBody>
      </p:sp>
    </p:spTree>
    <p:extLst>
      <p:ext uri="{BB962C8B-B14F-4D97-AF65-F5344CB8AC3E}">
        <p14:creationId xmlns:p14="http://schemas.microsoft.com/office/powerpoint/2010/main" val="1168329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598B9-A258-B1CA-17DF-9516D63D5AE5}"/>
              </a:ext>
            </a:extLst>
          </p:cNvPr>
          <p:cNvSpPr>
            <a:spLocks noGrp="1"/>
          </p:cNvSpPr>
          <p:nvPr>
            <p:ph type="title"/>
          </p:nvPr>
        </p:nvSpPr>
        <p:spPr/>
        <p:txBody>
          <a:bodyPr anchor="t">
            <a:normAutofit/>
          </a:bodyPr>
          <a:lstStyle/>
          <a:p>
            <a:pPr>
              <a:lnSpc>
                <a:spcPct val="90000"/>
              </a:lnSpc>
            </a:pPr>
            <a:r>
              <a:rPr lang="en-US" sz="2800" dirty="0"/>
              <a:t>Analyzing COVID-19 Trends: Summary Statistics and Time Series Plot</a:t>
            </a:r>
            <a:br>
              <a:rPr lang="en-US" sz="2800" dirty="0"/>
            </a:br>
            <a:endParaRPr lang="en-US" sz="2800" dirty="0"/>
          </a:p>
        </p:txBody>
      </p:sp>
      <p:sp>
        <p:nvSpPr>
          <p:cNvPr id="3" name="Content Placeholder 2">
            <a:extLst>
              <a:ext uri="{FF2B5EF4-FFF2-40B4-BE49-F238E27FC236}">
                <a16:creationId xmlns:a16="http://schemas.microsoft.com/office/drawing/2014/main" id="{47C50020-F482-5E24-29CD-D01464596018}"/>
              </a:ext>
            </a:extLst>
          </p:cNvPr>
          <p:cNvSpPr>
            <a:spLocks noGrp="1"/>
          </p:cNvSpPr>
          <p:nvPr>
            <p:ph idx="1"/>
          </p:nvPr>
        </p:nvSpPr>
        <p:spPr>
          <a:xfrm>
            <a:off x="677334" y="2160589"/>
            <a:ext cx="4700209" cy="3749323"/>
          </a:xfrm>
        </p:spPr>
        <p:txBody>
          <a:bodyPr>
            <a:normAutofit/>
          </a:bodyPr>
          <a:lstStyle/>
          <a:p>
            <a:pPr>
              <a:lnSpc>
                <a:spcPct val="90000"/>
              </a:lnSpc>
            </a:pPr>
            <a:endParaRPr lang="en-US" sz="1100" dirty="0"/>
          </a:p>
          <a:p>
            <a:pPr marL="0" indent="0">
              <a:lnSpc>
                <a:spcPct val="90000"/>
              </a:lnSpc>
              <a:buNone/>
            </a:pPr>
            <a:r>
              <a:rPr lang="en-US" sz="1100" dirty="0"/>
              <a:t>Explanation:</a:t>
            </a:r>
          </a:p>
          <a:p>
            <a:pPr>
              <a:lnSpc>
                <a:spcPct val="90000"/>
              </a:lnSpc>
            </a:pPr>
            <a:r>
              <a:rPr lang="en-US" sz="1100" dirty="0"/>
              <a:t>Statistical Overview: Generates summary statistics for COVID-19 data.</a:t>
            </a:r>
          </a:p>
          <a:p>
            <a:pPr>
              <a:lnSpc>
                <a:spcPct val="90000"/>
              </a:lnSpc>
            </a:pPr>
            <a:r>
              <a:rPr lang="en-US" sz="1100" dirty="0"/>
              <a:t>Temporal Analysis: Plots trends of confirmed cases, deaths, and recoveries over time.</a:t>
            </a:r>
          </a:p>
          <a:p>
            <a:pPr marL="0" indent="0">
              <a:lnSpc>
                <a:spcPct val="90000"/>
              </a:lnSpc>
              <a:buNone/>
            </a:pPr>
            <a:r>
              <a:rPr lang="en-US" sz="1100" dirty="0"/>
              <a:t>Story:</a:t>
            </a:r>
          </a:p>
          <a:p>
            <a:pPr>
              <a:lnSpc>
                <a:spcPct val="90000"/>
              </a:lnSpc>
            </a:pPr>
            <a:r>
              <a:rPr lang="en-US" sz="1100" dirty="0"/>
              <a:t>In assessing the COVID-19 pandemic, summary statistics offer insights into the overall magnitude and variability of cases. </a:t>
            </a:r>
          </a:p>
          <a:p>
            <a:pPr>
              <a:lnSpc>
                <a:spcPct val="90000"/>
              </a:lnSpc>
            </a:pPr>
            <a:r>
              <a:rPr lang="en-US" sz="1100" dirty="0"/>
              <a:t>Meanwhile, the time series plot depicts the progression of confirmed cases, deaths, and recoveries over time, enabling the observation of trends and fluctuations. </a:t>
            </a:r>
          </a:p>
          <a:p>
            <a:pPr>
              <a:lnSpc>
                <a:spcPct val="90000"/>
              </a:lnSpc>
            </a:pPr>
            <a:r>
              <a:rPr lang="en-US" sz="1100" dirty="0"/>
              <a:t>Through these analyses, policymakers and health authorities can better understand the impact of the pandemic and formulate effective response strategies.</a:t>
            </a:r>
          </a:p>
        </p:txBody>
      </p:sp>
      <p:pic>
        <p:nvPicPr>
          <p:cNvPr id="5" name="Picture 4">
            <a:extLst>
              <a:ext uri="{FF2B5EF4-FFF2-40B4-BE49-F238E27FC236}">
                <a16:creationId xmlns:a16="http://schemas.microsoft.com/office/drawing/2014/main" id="{C7B29F6C-4C5E-1CA0-F412-A0AFCC69787B}"/>
              </a:ext>
            </a:extLst>
          </p:cNvPr>
          <p:cNvPicPr>
            <a:picLocks noChangeAspect="1"/>
          </p:cNvPicPr>
          <p:nvPr/>
        </p:nvPicPr>
        <p:blipFill>
          <a:blip r:embed="rId2"/>
          <a:stretch>
            <a:fillRect/>
          </a:stretch>
        </p:blipFill>
        <p:spPr>
          <a:xfrm>
            <a:off x="6236574" y="2700166"/>
            <a:ext cx="5278092" cy="2670168"/>
          </a:xfrm>
          <a:prstGeom prst="rect">
            <a:avLst/>
          </a:prstGeom>
        </p:spPr>
      </p:pic>
    </p:spTree>
    <p:extLst>
      <p:ext uri="{BB962C8B-B14F-4D97-AF65-F5344CB8AC3E}">
        <p14:creationId xmlns:p14="http://schemas.microsoft.com/office/powerpoint/2010/main" val="3737176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9AA4-1C63-C792-C450-41AFDB0EC344}"/>
              </a:ext>
            </a:extLst>
          </p:cNvPr>
          <p:cNvSpPr>
            <a:spLocks noGrp="1"/>
          </p:cNvSpPr>
          <p:nvPr>
            <p:ph type="title"/>
          </p:nvPr>
        </p:nvSpPr>
        <p:spPr/>
        <p:txBody>
          <a:bodyPr>
            <a:normAutofit fontScale="90000"/>
          </a:bodyPr>
          <a:lstStyle/>
          <a:p>
            <a:r>
              <a:rPr lang="en-US" dirty="0"/>
              <a:t>Visualizing COVID-19 Metrics on a World Map</a:t>
            </a:r>
            <a:br>
              <a:rPr lang="en-US" dirty="0"/>
            </a:br>
            <a:endParaRPr lang="en-US" dirty="0"/>
          </a:p>
        </p:txBody>
      </p:sp>
      <p:sp>
        <p:nvSpPr>
          <p:cNvPr id="3" name="Content Placeholder 2">
            <a:extLst>
              <a:ext uri="{FF2B5EF4-FFF2-40B4-BE49-F238E27FC236}">
                <a16:creationId xmlns:a16="http://schemas.microsoft.com/office/drawing/2014/main" id="{5206C5E8-C7E2-203F-8653-2B9E6DC6E05D}"/>
              </a:ext>
            </a:extLst>
          </p:cNvPr>
          <p:cNvSpPr>
            <a:spLocks noGrp="1"/>
          </p:cNvSpPr>
          <p:nvPr>
            <p:ph idx="1"/>
          </p:nvPr>
        </p:nvSpPr>
        <p:spPr/>
        <p:txBody>
          <a:bodyPr>
            <a:normAutofit fontScale="85000" lnSpcReduction="20000"/>
          </a:bodyPr>
          <a:lstStyle/>
          <a:p>
            <a:endParaRPr lang="en-US" dirty="0"/>
          </a:p>
          <a:p>
            <a:pPr marL="0" indent="0">
              <a:buNone/>
            </a:pPr>
            <a:r>
              <a:rPr lang="en-US" dirty="0"/>
              <a:t>Explanation:</a:t>
            </a:r>
          </a:p>
          <a:p>
            <a:r>
              <a:rPr lang="en-US" dirty="0"/>
              <a:t>Data Loading: Imports the world map shapefile and COVID-19 data.</a:t>
            </a:r>
          </a:p>
          <a:p>
            <a:r>
              <a:rPr lang="en-US" dirty="0"/>
              <a:t>Data Merging: Merges COVID-19 data with world map data based on country names.</a:t>
            </a:r>
          </a:p>
          <a:p>
            <a:r>
              <a:rPr lang="en-US" dirty="0"/>
              <a:t>Map Visualization: Plots COVID-19 metrics (confirmed cases, deaths, recoveries) on the world map.</a:t>
            </a:r>
          </a:p>
          <a:p>
            <a:pPr marL="0" indent="0">
              <a:buNone/>
            </a:pPr>
            <a:r>
              <a:rPr lang="en-US" dirty="0"/>
              <a:t>Story:</a:t>
            </a:r>
          </a:p>
          <a:p>
            <a:r>
              <a:rPr lang="en-US" dirty="0"/>
              <a:t>In mapping the global impact of COVID-19, the world map shapefile is loaded alongside COVID-19 data. </a:t>
            </a:r>
          </a:p>
          <a:p>
            <a:r>
              <a:rPr lang="en-US" dirty="0"/>
              <a:t>By merging these datasets, a comprehensive view of the pandemic's spread is achieved, allowing for spatial analysis. </a:t>
            </a:r>
          </a:p>
          <a:p>
            <a:r>
              <a:rPr lang="en-US" dirty="0"/>
              <a:t>The resulting visualizations depict the distribution of confirmed cases, deaths, and recoveries across countries, aiding in understanding regional variations and informing targeted response efforts.</a:t>
            </a:r>
          </a:p>
        </p:txBody>
      </p:sp>
    </p:spTree>
    <p:extLst>
      <p:ext uri="{BB962C8B-B14F-4D97-AF65-F5344CB8AC3E}">
        <p14:creationId xmlns:p14="http://schemas.microsoft.com/office/powerpoint/2010/main" val="3200805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9439C58-1E39-F311-CC87-999DB0FBF4E3}"/>
              </a:ext>
            </a:extLst>
          </p:cNvPr>
          <p:cNvPicPr>
            <a:picLocks noGrp="1" noChangeAspect="1"/>
          </p:cNvPicPr>
          <p:nvPr>
            <p:ph idx="1"/>
          </p:nvPr>
        </p:nvPicPr>
        <p:blipFill>
          <a:blip r:embed="rId2"/>
          <a:stretch>
            <a:fillRect/>
          </a:stretch>
        </p:blipFill>
        <p:spPr>
          <a:xfrm>
            <a:off x="1126309" y="1774453"/>
            <a:ext cx="9941259" cy="3305468"/>
          </a:xfrm>
          <a:prstGeom prst="rect">
            <a:avLst/>
          </a:prstGeom>
        </p:spPr>
      </p:pic>
    </p:spTree>
    <p:extLst>
      <p:ext uri="{BB962C8B-B14F-4D97-AF65-F5344CB8AC3E}">
        <p14:creationId xmlns:p14="http://schemas.microsoft.com/office/powerpoint/2010/main" val="3829573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FBFDA-76BD-2CB1-87F0-337B3C1F0AA4}"/>
              </a:ext>
            </a:extLst>
          </p:cNvPr>
          <p:cNvSpPr>
            <a:spLocks noGrp="1"/>
          </p:cNvSpPr>
          <p:nvPr>
            <p:ph type="title"/>
          </p:nvPr>
        </p:nvSpPr>
        <p:spPr>
          <a:xfrm>
            <a:off x="676746" y="609600"/>
            <a:ext cx="3729076" cy="1320800"/>
          </a:xfrm>
        </p:spPr>
        <p:txBody>
          <a:bodyPr anchor="ctr">
            <a:normAutofit/>
          </a:bodyPr>
          <a:lstStyle/>
          <a:p>
            <a:pPr>
              <a:lnSpc>
                <a:spcPct val="90000"/>
              </a:lnSpc>
            </a:pPr>
            <a:r>
              <a:rPr lang="en-US" sz="2000"/>
              <a:t>Exploring the Relationship Between Life Expectancy and COVID-19 Cases</a:t>
            </a:r>
            <a:br>
              <a:rPr lang="en-US" sz="2000"/>
            </a:br>
            <a:endParaRPr lang="en-US" sz="2000"/>
          </a:p>
        </p:txBody>
      </p:sp>
      <p:sp>
        <p:nvSpPr>
          <p:cNvPr id="3" name="Content Placeholder 2">
            <a:extLst>
              <a:ext uri="{FF2B5EF4-FFF2-40B4-BE49-F238E27FC236}">
                <a16:creationId xmlns:a16="http://schemas.microsoft.com/office/drawing/2014/main" id="{D6EECF61-550E-3271-50E0-CB95365B2885}"/>
              </a:ext>
            </a:extLst>
          </p:cNvPr>
          <p:cNvSpPr>
            <a:spLocks noGrp="1"/>
          </p:cNvSpPr>
          <p:nvPr>
            <p:ph idx="1"/>
          </p:nvPr>
        </p:nvSpPr>
        <p:spPr>
          <a:xfrm>
            <a:off x="685166" y="2160589"/>
            <a:ext cx="5835377" cy="3560733"/>
          </a:xfrm>
        </p:spPr>
        <p:txBody>
          <a:bodyPr>
            <a:normAutofit/>
          </a:bodyPr>
          <a:lstStyle/>
          <a:p>
            <a:pPr>
              <a:lnSpc>
                <a:spcPct val="90000"/>
              </a:lnSpc>
            </a:pPr>
            <a:endParaRPr lang="en-US" sz="1100" dirty="0"/>
          </a:p>
          <a:p>
            <a:pPr marL="0" indent="0">
              <a:lnSpc>
                <a:spcPct val="90000"/>
              </a:lnSpc>
              <a:buNone/>
            </a:pPr>
            <a:r>
              <a:rPr lang="en-US" sz="1100" dirty="0"/>
              <a:t>Explanation:</a:t>
            </a:r>
          </a:p>
          <a:p>
            <a:pPr>
              <a:lnSpc>
                <a:spcPct val="90000"/>
              </a:lnSpc>
            </a:pPr>
            <a:r>
              <a:rPr lang="en-US" sz="1100" dirty="0"/>
              <a:t>Data Merging: Merges datasets based on the 'Country/Region' column.</a:t>
            </a:r>
          </a:p>
          <a:p>
            <a:pPr>
              <a:lnSpc>
                <a:spcPct val="90000"/>
              </a:lnSpc>
            </a:pPr>
            <a:r>
              <a:rPr lang="en-US" sz="1100" dirty="0"/>
              <a:t>Scatter Plot: Visualizes the relationship between life expectancy and confirmed COVID-19 cases.</a:t>
            </a:r>
          </a:p>
          <a:p>
            <a:pPr marL="0" indent="0">
              <a:lnSpc>
                <a:spcPct val="90000"/>
              </a:lnSpc>
              <a:buNone/>
            </a:pPr>
            <a:r>
              <a:rPr lang="en-US" sz="1100" dirty="0"/>
              <a:t>Story:</a:t>
            </a:r>
          </a:p>
          <a:p>
            <a:pPr>
              <a:lnSpc>
                <a:spcPct val="90000"/>
              </a:lnSpc>
            </a:pPr>
            <a:r>
              <a:rPr lang="en-US" sz="1100" dirty="0"/>
              <a:t>By merging datasets on country/region identifiers, a comprehensive dataset is created for analysis. </a:t>
            </a:r>
          </a:p>
          <a:p>
            <a:pPr>
              <a:lnSpc>
                <a:spcPct val="90000"/>
              </a:lnSpc>
            </a:pPr>
            <a:r>
              <a:rPr lang="en-US" sz="1100" dirty="0"/>
              <a:t>Through a scatter plot, the correlation between life expectancy and confirmed COVID-19 cases is explored, offering insights into potential health disparities and vulnerabilities. </a:t>
            </a:r>
          </a:p>
          <a:p>
            <a:pPr>
              <a:lnSpc>
                <a:spcPct val="90000"/>
              </a:lnSpc>
            </a:pPr>
            <a:r>
              <a:rPr lang="en-US" sz="1100" dirty="0"/>
              <a:t>This analysis contributes to understanding how demographic factors may influence the spread and impact of the pandemic.</a:t>
            </a:r>
          </a:p>
        </p:txBody>
      </p:sp>
      <p:pic>
        <p:nvPicPr>
          <p:cNvPr id="5" name="Picture 4">
            <a:extLst>
              <a:ext uri="{FF2B5EF4-FFF2-40B4-BE49-F238E27FC236}">
                <a16:creationId xmlns:a16="http://schemas.microsoft.com/office/drawing/2014/main" id="{8180EE2B-6BEA-2891-AFC5-FDC087CDDB8D}"/>
              </a:ext>
            </a:extLst>
          </p:cNvPr>
          <p:cNvPicPr>
            <a:picLocks noChangeAspect="1"/>
          </p:cNvPicPr>
          <p:nvPr/>
        </p:nvPicPr>
        <p:blipFill>
          <a:blip r:embed="rId2"/>
          <a:stretch>
            <a:fillRect/>
          </a:stretch>
        </p:blipFill>
        <p:spPr>
          <a:xfrm>
            <a:off x="6929149" y="2193247"/>
            <a:ext cx="5132223" cy="3560732"/>
          </a:xfrm>
          <a:prstGeom prst="rect">
            <a:avLst/>
          </a:prstGeom>
        </p:spPr>
      </p:pic>
    </p:spTree>
    <p:extLst>
      <p:ext uri="{BB962C8B-B14F-4D97-AF65-F5344CB8AC3E}">
        <p14:creationId xmlns:p14="http://schemas.microsoft.com/office/powerpoint/2010/main" val="3840871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5164C-7EE2-589F-04A0-36732A166962}"/>
              </a:ext>
            </a:extLst>
          </p:cNvPr>
          <p:cNvSpPr>
            <a:spLocks noGrp="1"/>
          </p:cNvSpPr>
          <p:nvPr>
            <p:ph type="title"/>
          </p:nvPr>
        </p:nvSpPr>
        <p:spPr>
          <a:xfrm>
            <a:off x="676746" y="609600"/>
            <a:ext cx="3729076" cy="1320800"/>
          </a:xfrm>
        </p:spPr>
        <p:txBody>
          <a:bodyPr anchor="ctr">
            <a:normAutofit/>
          </a:bodyPr>
          <a:lstStyle/>
          <a:p>
            <a:pPr>
              <a:lnSpc>
                <a:spcPct val="90000"/>
              </a:lnSpc>
            </a:pPr>
            <a:r>
              <a:rPr lang="en-US" sz="2000"/>
              <a:t>Examining Life Expectancy and COVID-19 Cases Across Development Status</a:t>
            </a:r>
            <a:br>
              <a:rPr lang="en-US" sz="2000"/>
            </a:br>
            <a:endParaRPr lang="en-US" sz="2000"/>
          </a:p>
        </p:txBody>
      </p:sp>
      <p:sp>
        <p:nvSpPr>
          <p:cNvPr id="3" name="Content Placeholder 2">
            <a:extLst>
              <a:ext uri="{FF2B5EF4-FFF2-40B4-BE49-F238E27FC236}">
                <a16:creationId xmlns:a16="http://schemas.microsoft.com/office/drawing/2014/main" id="{0FB85A34-E508-0E3E-3D3C-E7B684851B3F}"/>
              </a:ext>
            </a:extLst>
          </p:cNvPr>
          <p:cNvSpPr>
            <a:spLocks noGrp="1"/>
          </p:cNvSpPr>
          <p:nvPr>
            <p:ph idx="1"/>
          </p:nvPr>
        </p:nvSpPr>
        <p:spPr>
          <a:xfrm>
            <a:off x="685166" y="2160589"/>
            <a:ext cx="5410833" cy="3560733"/>
          </a:xfrm>
        </p:spPr>
        <p:txBody>
          <a:bodyPr>
            <a:normAutofit/>
          </a:bodyPr>
          <a:lstStyle/>
          <a:p>
            <a:pPr>
              <a:lnSpc>
                <a:spcPct val="90000"/>
              </a:lnSpc>
            </a:pPr>
            <a:endParaRPr lang="en-US" sz="1200" dirty="0"/>
          </a:p>
          <a:p>
            <a:pPr marL="0" indent="0">
              <a:lnSpc>
                <a:spcPct val="90000"/>
              </a:lnSpc>
              <a:buNone/>
            </a:pPr>
            <a:r>
              <a:rPr lang="en-US" sz="1200" dirty="0"/>
              <a:t>Explanation:</a:t>
            </a:r>
          </a:p>
          <a:p>
            <a:pPr>
              <a:lnSpc>
                <a:spcPct val="90000"/>
              </a:lnSpc>
            </a:pPr>
            <a:r>
              <a:rPr lang="en-US" sz="1200" dirty="0"/>
              <a:t>Data Visualization: Displays a scatter plot of life expectancy against confirmed COVID-19 cases.</a:t>
            </a:r>
          </a:p>
          <a:p>
            <a:pPr>
              <a:lnSpc>
                <a:spcPct val="90000"/>
              </a:lnSpc>
            </a:pPr>
            <a:r>
              <a:rPr lang="en-US" sz="1200" dirty="0"/>
              <a:t>Color Representation: Categorizes data points by development status, enhancing visual interpretation.</a:t>
            </a:r>
          </a:p>
          <a:p>
            <a:pPr marL="0" indent="0">
              <a:lnSpc>
                <a:spcPct val="90000"/>
              </a:lnSpc>
              <a:buNone/>
            </a:pPr>
            <a:r>
              <a:rPr lang="en-US" sz="1200" dirty="0"/>
              <a:t>Story:</a:t>
            </a:r>
          </a:p>
          <a:p>
            <a:pPr>
              <a:lnSpc>
                <a:spcPct val="90000"/>
              </a:lnSpc>
            </a:pPr>
            <a:r>
              <a:rPr lang="en-US" sz="1200" dirty="0"/>
              <a:t>In this scatter plot analysis, life expectancy is juxtaposed against confirmed COVID-19 cases, with data points color-coded according to development status. </a:t>
            </a:r>
          </a:p>
          <a:p>
            <a:pPr>
              <a:lnSpc>
                <a:spcPct val="90000"/>
              </a:lnSpc>
            </a:pPr>
            <a:r>
              <a:rPr lang="en-US" sz="1200" dirty="0"/>
              <a:t>The visualization facilitates the identification of potential correlations between socioeconomic factors and pandemic outcomes. </a:t>
            </a:r>
          </a:p>
          <a:p>
            <a:pPr>
              <a:lnSpc>
                <a:spcPct val="90000"/>
              </a:lnSpc>
            </a:pPr>
            <a:r>
              <a:rPr lang="en-US" sz="1200" dirty="0"/>
              <a:t>By examining disparities across development statuses, policymakers can tailor interventions to address health inequities and mitigate the impact of the pandemic on vulnerable populations.</a:t>
            </a:r>
          </a:p>
        </p:txBody>
      </p:sp>
      <p:pic>
        <p:nvPicPr>
          <p:cNvPr id="5" name="Picture 4">
            <a:extLst>
              <a:ext uri="{FF2B5EF4-FFF2-40B4-BE49-F238E27FC236}">
                <a16:creationId xmlns:a16="http://schemas.microsoft.com/office/drawing/2014/main" id="{8E2B7AD3-C014-02C2-2813-B787A15D381F}"/>
              </a:ext>
            </a:extLst>
          </p:cNvPr>
          <p:cNvPicPr>
            <a:picLocks noChangeAspect="1"/>
          </p:cNvPicPr>
          <p:nvPr/>
        </p:nvPicPr>
        <p:blipFill>
          <a:blip r:embed="rId2"/>
          <a:stretch>
            <a:fillRect/>
          </a:stretch>
        </p:blipFill>
        <p:spPr>
          <a:xfrm>
            <a:off x="7190407" y="2473829"/>
            <a:ext cx="4602747" cy="2934251"/>
          </a:xfrm>
          <a:prstGeom prst="rect">
            <a:avLst/>
          </a:prstGeom>
        </p:spPr>
      </p:pic>
    </p:spTree>
    <p:extLst>
      <p:ext uri="{BB962C8B-B14F-4D97-AF65-F5344CB8AC3E}">
        <p14:creationId xmlns:p14="http://schemas.microsoft.com/office/powerpoint/2010/main" val="2721066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C0DE3-61A8-7ADB-55AD-CE790C3901EF}"/>
              </a:ext>
            </a:extLst>
          </p:cNvPr>
          <p:cNvSpPr>
            <a:spLocks noGrp="1"/>
          </p:cNvSpPr>
          <p:nvPr>
            <p:ph type="title"/>
          </p:nvPr>
        </p:nvSpPr>
        <p:spPr>
          <a:xfrm>
            <a:off x="676746" y="609600"/>
            <a:ext cx="3729076" cy="1320800"/>
          </a:xfrm>
        </p:spPr>
        <p:txBody>
          <a:bodyPr anchor="ctr">
            <a:normAutofit/>
          </a:bodyPr>
          <a:lstStyle/>
          <a:p>
            <a:pPr>
              <a:lnSpc>
                <a:spcPct val="90000"/>
              </a:lnSpc>
            </a:pPr>
            <a:r>
              <a:rPr lang="en-US" sz="2000"/>
              <a:t>Exploring GDP and COVID-19 Cases Across Development Status</a:t>
            </a:r>
            <a:br>
              <a:rPr lang="en-US" sz="2000"/>
            </a:br>
            <a:endParaRPr lang="en-US" sz="2000"/>
          </a:p>
        </p:txBody>
      </p:sp>
      <p:sp>
        <p:nvSpPr>
          <p:cNvPr id="3" name="Content Placeholder 2">
            <a:extLst>
              <a:ext uri="{FF2B5EF4-FFF2-40B4-BE49-F238E27FC236}">
                <a16:creationId xmlns:a16="http://schemas.microsoft.com/office/drawing/2014/main" id="{CB7798D3-D1BF-633D-8784-AB6CD157C0E4}"/>
              </a:ext>
            </a:extLst>
          </p:cNvPr>
          <p:cNvSpPr>
            <a:spLocks noGrp="1"/>
          </p:cNvSpPr>
          <p:nvPr>
            <p:ph idx="1"/>
          </p:nvPr>
        </p:nvSpPr>
        <p:spPr>
          <a:xfrm>
            <a:off x="685167" y="2160589"/>
            <a:ext cx="6194604" cy="3560733"/>
          </a:xfrm>
        </p:spPr>
        <p:txBody>
          <a:bodyPr>
            <a:noAutofit/>
          </a:bodyPr>
          <a:lstStyle/>
          <a:p>
            <a:pPr>
              <a:lnSpc>
                <a:spcPct val="90000"/>
              </a:lnSpc>
            </a:pPr>
            <a:endParaRPr lang="en-US" sz="1400" dirty="0"/>
          </a:p>
          <a:p>
            <a:pPr marL="0" indent="0">
              <a:lnSpc>
                <a:spcPct val="90000"/>
              </a:lnSpc>
              <a:buNone/>
            </a:pPr>
            <a:r>
              <a:rPr lang="en-US" sz="1400" dirty="0"/>
              <a:t>Explanation:</a:t>
            </a:r>
          </a:p>
          <a:p>
            <a:pPr>
              <a:lnSpc>
                <a:spcPct val="90000"/>
              </a:lnSpc>
            </a:pPr>
            <a:r>
              <a:rPr lang="en-US" sz="1400" dirty="0"/>
              <a:t>Visualization: Presents a scatter plot of GDP against confirmed COVID-19 cases.</a:t>
            </a:r>
          </a:p>
          <a:p>
            <a:pPr>
              <a:lnSpc>
                <a:spcPct val="90000"/>
              </a:lnSpc>
            </a:pPr>
            <a:r>
              <a:rPr lang="en-US" sz="1400" dirty="0"/>
              <a:t>Color Coding: Categorizes data points by development status for enhanced insight.</a:t>
            </a:r>
          </a:p>
          <a:p>
            <a:pPr marL="0" indent="0">
              <a:lnSpc>
                <a:spcPct val="90000"/>
              </a:lnSpc>
              <a:buNone/>
            </a:pPr>
            <a:r>
              <a:rPr lang="en-US" sz="1400" dirty="0"/>
              <a:t>Story:</a:t>
            </a:r>
          </a:p>
          <a:p>
            <a:pPr>
              <a:lnSpc>
                <a:spcPct val="90000"/>
              </a:lnSpc>
            </a:pPr>
            <a:r>
              <a:rPr lang="en-US" sz="1400" dirty="0"/>
              <a:t>This scatter plot delves into the relationship between GDP and confirmed COVID-19 cases, with data points color-coded based on development status. </a:t>
            </a:r>
          </a:p>
          <a:p>
            <a:pPr>
              <a:lnSpc>
                <a:spcPct val="90000"/>
              </a:lnSpc>
            </a:pPr>
            <a:r>
              <a:rPr lang="en-US" sz="1400" dirty="0"/>
              <a:t>By examining how economic factors intersect with pandemic outcomes, stakeholders can better understand the socioeconomic dimensions of the crisis. </a:t>
            </a:r>
          </a:p>
          <a:p>
            <a:pPr>
              <a:lnSpc>
                <a:spcPct val="90000"/>
              </a:lnSpc>
            </a:pPr>
            <a:r>
              <a:rPr lang="en-US" sz="1400" dirty="0"/>
              <a:t>This analysis aids in identifying disparities in vulnerability and resilience across different economic strata, guiding targeted interventions for pandemic response and recovery.</a:t>
            </a:r>
          </a:p>
        </p:txBody>
      </p:sp>
      <p:pic>
        <p:nvPicPr>
          <p:cNvPr id="5" name="Picture 4">
            <a:extLst>
              <a:ext uri="{FF2B5EF4-FFF2-40B4-BE49-F238E27FC236}">
                <a16:creationId xmlns:a16="http://schemas.microsoft.com/office/drawing/2014/main" id="{98B512A3-67A2-E729-DDBA-466FD5BB5C15}"/>
              </a:ext>
            </a:extLst>
          </p:cNvPr>
          <p:cNvPicPr>
            <a:picLocks noChangeAspect="1"/>
          </p:cNvPicPr>
          <p:nvPr/>
        </p:nvPicPr>
        <p:blipFill>
          <a:blip r:embed="rId2"/>
          <a:stretch>
            <a:fillRect/>
          </a:stretch>
        </p:blipFill>
        <p:spPr>
          <a:xfrm>
            <a:off x="7157749" y="2738618"/>
            <a:ext cx="5034251" cy="3145989"/>
          </a:xfrm>
          <a:prstGeom prst="rect">
            <a:avLst/>
          </a:prstGeom>
        </p:spPr>
      </p:pic>
    </p:spTree>
    <p:extLst>
      <p:ext uri="{BB962C8B-B14F-4D97-AF65-F5344CB8AC3E}">
        <p14:creationId xmlns:p14="http://schemas.microsoft.com/office/powerpoint/2010/main" val="1194703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88EB-2BA4-1C67-480F-FD6FBE93AE70}"/>
              </a:ext>
            </a:extLst>
          </p:cNvPr>
          <p:cNvSpPr>
            <a:spLocks noGrp="1"/>
          </p:cNvSpPr>
          <p:nvPr>
            <p:ph type="title"/>
          </p:nvPr>
        </p:nvSpPr>
        <p:spPr>
          <a:xfrm>
            <a:off x="676746" y="609600"/>
            <a:ext cx="3729076" cy="1320800"/>
          </a:xfrm>
        </p:spPr>
        <p:txBody>
          <a:bodyPr anchor="ctr">
            <a:normAutofit/>
          </a:bodyPr>
          <a:lstStyle/>
          <a:p>
            <a:pPr>
              <a:lnSpc>
                <a:spcPct val="90000"/>
              </a:lnSpc>
            </a:pPr>
            <a:r>
              <a:rPr lang="en-US" sz="2500"/>
              <a:t>Comparing Average GDP Across WHO Regions</a:t>
            </a:r>
            <a:br>
              <a:rPr lang="en-US" sz="2500"/>
            </a:br>
            <a:endParaRPr lang="en-US" sz="2500"/>
          </a:p>
        </p:txBody>
      </p:sp>
      <p:sp>
        <p:nvSpPr>
          <p:cNvPr id="3" name="Content Placeholder 2">
            <a:extLst>
              <a:ext uri="{FF2B5EF4-FFF2-40B4-BE49-F238E27FC236}">
                <a16:creationId xmlns:a16="http://schemas.microsoft.com/office/drawing/2014/main" id="{99AEE3DE-F413-8663-5E71-F7DEC9274082}"/>
              </a:ext>
            </a:extLst>
          </p:cNvPr>
          <p:cNvSpPr>
            <a:spLocks noGrp="1"/>
          </p:cNvSpPr>
          <p:nvPr>
            <p:ph idx="1"/>
          </p:nvPr>
        </p:nvSpPr>
        <p:spPr>
          <a:xfrm>
            <a:off x="685167" y="2160589"/>
            <a:ext cx="5998662" cy="3560733"/>
          </a:xfrm>
        </p:spPr>
        <p:txBody>
          <a:bodyPr>
            <a:normAutofit/>
          </a:bodyPr>
          <a:lstStyle/>
          <a:p>
            <a:pPr>
              <a:lnSpc>
                <a:spcPct val="90000"/>
              </a:lnSpc>
            </a:pPr>
            <a:endParaRPr lang="en-US" sz="1400" dirty="0"/>
          </a:p>
          <a:p>
            <a:pPr marL="0" indent="0">
              <a:lnSpc>
                <a:spcPct val="90000"/>
              </a:lnSpc>
              <a:buNone/>
            </a:pPr>
            <a:r>
              <a:rPr lang="en-US" sz="1400" dirty="0"/>
              <a:t>Explanation:</a:t>
            </a:r>
          </a:p>
          <a:p>
            <a:pPr>
              <a:lnSpc>
                <a:spcPct val="90000"/>
              </a:lnSpc>
            </a:pPr>
            <a:r>
              <a:rPr lang="en-US" sz="1400" dirty="0"/>
              <a:t>Visualization: Presents a bar plot of average GDP by WHO region.</a:t>
            </a:r>
          </a:p>
          <a:p>
            <a:pPr>
              <a:lnSpc>
                <a:spcPct val="90000"/>
              </a:lnSpc>
            </a:pPr>
            <a:r>
              <a:rPr lang="en-US" sz="1400" dirty="0"/>
              <a:t>Data Aggregation: Computes the mean GDP for each WHO region for comparison.</a:t>
            </a:r>
          </a:p>
          <a:p>
            <a:pPr marL="0" indent="0">
              <a:lnSpc>
                <a:spcPct val="90000"/>
              </a:lnSpc>
              <a:buNone/>
            </a:pPr>
            <a:r>
              <a:rPr lang="en-US" sz="1400" dirty="0"/>
              <a:t>Story:</a:t>
            </a:r>
          </a:p>
          <a:p>
            <a:pPr>
              <a:lnSpc>
                <a:spcPct val="90000"/>
              </a:lnSpc>
            </a:pPr>
            <a:r>
              <a:rPr lang="en-US" sz="1400" dirty="0"/>
              <a:t>This bar plot showcases the average GDP across different WHO regions, providing insights into regional economic disparities. </a:t>
            </a:r>
          </a:p>
          <a:p>
            <a:pPr>
              <a:lnSpc>
                <a:spcPct val="90000"/>
              </a:lnSpc>
            </a:pPr>
            <a:r>
              <a:rPr lang="en-US" sz="1400" dirty="0"/>
              <a:t>By aggregating GDP data, the plot highlights variations in economic development among WHO regions. </a:t>
            </a:r>
          </a:p>
          <a:p>
            <a:pPr>
              <a:lnSpc>
                <a:spcPct val="90000"/>
              </a:lnSpc>
            </a:pPr>
            <a:r>
              <a:rPr lang="en-US" sz="1400" dirty="0"/>
              <a:t>Stakeholders can use this analysis to prioritize resource allocation and development initiatives, aiming to address economic inequalities and promote sustainable growth globally.</a:t>
            </a:r>
          </a:p>
        </p:txBody>
      </p:sp>
      <p:pic>
        <p:nvPicPr>
          <p:cNvPr id="5" name="Picture 4">
            <a:extLst>
              <a:ext uri="{FF2B5EF4-FFF2-40B4-BE49-F238E27FC236}">
                <a16:creationId xmlns:a16="http://schemas.microsoft.com/office/drawing/2014/main" id="{67A64C9F-8B0B-0DD9-349F-D953845DEA0E}"/>
              </a:ext>
            </a:extLst>
          </p:cNvPr>
          <p:cNvPicPr>
            <a:picLocks noChangeAspect="1"/>
          </p:cNvPicPr>
          <p:nvPr/>
        </p:nvPicPr>
        <p:blipFill>
          <a:blip r:embed="rId2"/>
          <a:stretch>
            <a:fillRect/>
          </a:stretch>
        </p:blipFill>
        <p:spPr>
          <a:xfrm>
            <a:off x="6904086" y="2688864"/>
            <a:ext cx="4602747" cy="3152881"/>
          </a:xfrm>
          <a:prstGeom prst="rect">
            <a:avLst/>
          </a:prstGeom>
        </p:spPr>
      </p:pic>
    </p:spTree>
    <p:extLst>
      <p:ext uri="{BB962C8B-B14F-4D97-AF65-F5344CB8AC3E}">
        <p14:creationId xmlns:p14="http://schemas.microsoft.com/office/powerpoint/2010/main" val="1275816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2A368-AE77-A8FC-5E25-18C7F09DE325}"/>
              </a:ext>
            </a:extLst>
          </p:cNvPr>
          <p:cNvSpPr>
            <a:spLocks noGrp="1"/>
          </p:cNvSpPr>
          <p:nvPr>
            <p:ph type="title"/>
          </p:nvPr>
        </p:nvSpPr>
        <p:spPr>
          <a:xfrm>
            <a:off x="676746" y="609600"/>
            <a:ext cx="3729076" cy="1320800"/>
          </a:xfrm>
        </p:spPr>
        <p:txBody>
          <a:bodyPr anchor="ctr">
            <a:normAutofit/>
          </a:bodyPr>
          <a:lstStyle/>
          <a:p>
            <a:pPr>
              <a:lnSpc>
                <a:spcPct val="90000"/>
              </a:lnSpc>
            </a:pPr>
            <a:r>
              <a:rPr lang="en-US" sz="2000" dirty="0"/>
              <a:t>Comparing Average Life Expectancy Across WHO Regions</a:t>
            </a:r>
            <a:br>
              <a:rPr lang="en-US" sz="2000" dirty="0"/>
            </a:br>
            <a:endParaRPr lang="en-US" sz="2000" dirty="0"/>
          </a:p>
        </p:txBody>
      </p:sp>
      <p:sp>
        <p:nvSpPr>
          <p:cNvPr id="3" name="Content Placeholder 2">
            <a:extLst>
              <a:ext uri="{FF2B5EF4-FFF2-40B4-BE49-F238E27FC236}">
                <a16:creationId xmlns:a16="http://schemas.microsoft.com/office/drawing/2014/main" id="{77233DA8-D5B4-D099-6770-570F3868F8F6}"/>
              </a:ext>
            </a:extLst>
          </p:cNvPr>
          <p:cNvSpPr>
            <a:spLocks noGrp="1"/>
          </p:cNvSpPr>
          <p:nvPr>
            <p:ph idx="1"/>
          </p:nvPr>
        </p:nvSpPr>
        <p:spPr>
          <a:xfrm>
            <a:off x="685166" y="2160589"/>
            <a:ext cx="5726519" cy="3560733"/>
          </a:xfrm>
        </p:spPr>
        <p:txBody>
          <a:bodyPr>
            <a:normAutofit/>
          </a:bodyPr>
          <a:lstStyle/>
          <a:p>
            <a:pPr>
              <a:lnSpc>
                <a:spcPct val="90000"/>
              </a:lnSpc>
            </a:pPr>
            <a:endParaRPr lang="en-US" sz="1100" dirty="0"/>
          </a:p>
          <a:p>
            <a:pPr marL="0" indent="0">
              <a:lnSpc>
                <a:spcPct val="90000"/>
              </a:lnSpc>
              <a:buNone/>
            </a:pPr>
            <a:r>
              <a:rPr lang="en-US" sz="1100" dirty="0"/>
              <a:t>Explanation:</a:t>
            </a:r>
          </a:p>
          <a:p>
            <a:pPr>
              <a:lnSpc>
                <a:spcPct val="90000"/>
              </a:lnSpc>
            </a:pPr>
            <a:r>
              <a:rPr lang="en-US" sz="1100" dirty="0"/>
              <a:t>Visualization: Displays a bar plot of average life expectancy by WHO region.</a:t>
            </a:r>
          </a:p>
          <a:p>
            <a:pPr>
              <a:lnSpc>
                <a:spcPct val="90000"/>
              </a:lnSpc>
            </a:pPr>
            <a:r>
              <a:rPr lang="en-US" sz="1100" dirty="0"/>
              <a:t>Statistical Summary: Calculates the mean life expectancy for each WHO region for comparison.</a:t>
            </a:r>
          </a:p>
          <a:p>
            <a:pPr marL="0" indent="0">
              <a:lnSpc>
                <a:spcPct val="90000"/>
              </a:lnSpc>
              <a:buNone/>
            </a:pPr>
            <a:r>
              <a:rPr lang="en-US" sz="1100" dirty="0"/>
              <a:t>Story:</a:t>
            </a:r>
          </a:p>
          <a:p>
            <a:pPr>
              <a:lnSpc>
                <a:spcPct val="90000"/>
              </a:lnSpc>
            </a:pPr>
            <a:r>
              <a:rPr lang="en-US" sz="1100" dirty="0"/>
              <a:t>This bar plot illustrates the average life expectancy across various WHO regions, shedding light on regional health disparities. </a:t>
            </a:r>
          </a:p>
          <a:p>
            <a:pPr>
              <a:lnSpc>
                <a:spcPct val="90000"/>
              </a:lnSpc>
            </a:pPr>
            <a:r>
              <a:rPr lang="en-US" sz="1100" dirty="0"/>
              <a:t>By analyzing average life expectancy data, stakeholders can identify regions with lower life expectancies and prioritize health interventions accordingly. </a:t>
            </a:r>
          </a:p>
          <a:p>
            <a:pPr>
              <a:lnSpc>
                <a:spcPct val="90000"/>
              </a:lnSpc>
            </a:pPr>
            <a:r>
              <a:rPr lang="en-US" sz="1100" dirty="0"/>
              <a:t>This analysis aids in understanding global health outcomes and guiding efforts to improve population health and well-being across different regions.</a:t>
            </a:r>
          </a:p>
        </p:txBody>
      </p:sp>
      <p:pic>
        <p:nvPicPr>
          <p:cNvPr id="5" name="Picture 4">
            <a:extLst>
              <a:ext uri="{FF2B5EF4-FFF2-40B4-BE49-F238E27FC236}">
                <a16:creationId xmlns:a16="http://schemas.microsoft.com/office/drawing/2014/main" id="{4B9C0AF3-B244-4155-81BC-D34226B8DDDA}"/>
              </a:ext>
            </a:extLst>
          </p:cNvPr>
          <p:cNvPicPr>
            <a:picLocks noChangeAspect="1"/>
          </p:cNvPicPr>
          <p:nvPr/>
        </p:nvPicPr>
        <p:blipFill>
          <a:blip r:embed="rId2"/>
          <a:stretch>
            <a:fillRect/>
          </a:stretch>
        </p:blipFill>
        <p:spPr>
          <a:xfrm>
            <a:off x="6705601" y="2460938"/>
            <a:ext cx="5359696" cy="3560733"/>
          </a:xfrm>
          <a:prstGeom prst="rect">
            <a:avLst/>
          </a:prstGeom>
        </p:spPr>
      </p:pic>
    </p:spTree>
    <p:extLst>
      <p:ext uri="{BB962C8B-B14F-4D97-AF65-F5344CB8AC3E}">
        <p14:creationId xmlns:p14="http://schemas.microsoft.com/office/powerpoint/2010/main" val="42899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ctrTitle"/>
          </p:nvPr>
        </p:nvSpPr>
        <p:spPr>
          <a:xfrm>
            <a:off x="0" y="351395"/>
            <a:ext cx="12192000" cy="6405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4"/>
              <a:stretch>
                <a:fillRect/>
              </a:stretch>
            </p:blipFill>
            <p:spPr>
              <a:xfrm>
                <a:off x="721012" y="1170879"/>
                <a:ext cx="10749976" cy="5335725"/>
              </a:xfrm>
              <a:prstGeom prst="rect">
                <a:avLst/>
              </a:prstGeom>
            </p:spPr>
          </p:pic>
        </mc:Fallback>
      </mc:AlternateContent>
    </p:spTree>
    <p:extLst>
      <p:ext uri="{BB962C8B-B14F-4D97-AF65-F5344CB8AC3E}">
        <p14:creationId xmlns:p14="http://schemas.microsoft.com/office/powerpoint/2010/main" val="3211859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ctrTitle"/>
          </p:nvPr>
        </p:nvSpPr>
        <p:spPr>
          <a:xfrm>
            <a:off x="0" y="351395"/>
            <a:ext cx="12192000" cy="6405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4"/>
              <a:stretch>
                <a:fillRect/>
              </a:stretch>
            </p:blipFill>
            <p:spPr>
              <a:xfrm>
                <a:off x="721012" y="1170879"/>
                <a:ext cx="10749976" cy="5335725"/>
              </a:xfrm>
              <a:prstGeom prst="rect">
                <a:avLst/>
              </a:prstGeom>
            </p:spPr>
          </p:pic>
        </mc:Fallback>
      </mc:AlternateContent>
    </p:spTree>
    <p:extLst>
      <p:ext uri="{BB962C8B-B14F-4D97-AF65-F5344CB8AC3E}">
        <p14:creationId xmlns:p14="http://schemas.microsoft.com/office/powerpoint/2010/main" val="215839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1F83776-038C-D0E7-FCB1-6FF9892532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6407" y="0"/>
            <a:ext cx="527957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680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ctrTitle"/>
          </p:nvPr>
        </p:nvSpPr>
        <p:spPr>
          <a:xfrm>
            <a:off x="0" y="351395"/>
            <a:ext cx="12192000" cy="6405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4"/>
              <a:stretch>
                <a:fillRect/>
              </a:stretch>
            </p:blipFill>
            <p:spPr>
              <a:xfrm>
                <a:off x="721012" y="1170879"/>
                <a:ext cx="10749976" cy="5335725"/>
              </a:xfrm>
              <a:prstGeom prst="rect">
                <a:avLst/>
              </a:prstGeom>
            </p:spPr>
          </p:pic>
        </mc:Fallback>
      </mc:AlternateContent>
    </p:spTree>
    <p:extLst>
      <p:ext uri="{BB962C8B-B14F-4D97-AF65-F5344CB8AC3E}">
        <p14:creationId xmlns:p14="http://schemas.microsoft.com/office/powerpoint/2010/main" val="4077011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ctrTitle"/>
          </p:nvPr>
        </p:nvSpPr>
        <p:spPr>
          <a:xfrm>
            <a:off x="0" y="351395"/>
            <a:ext cx="12192000" cy="6405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4"/>
              <a:stretch>
                <a:fillRect/>
              </a:stretch>
            </p:blipFill>
            <p:spPr>
              <a:xfrm>
                <a:off x="721012" y="1170879"/>
                <a:ext cx="10749976" cy="5335725"/>
              </a:xfrm>
              <a:prstGeom prst="rect">
                <a:avLst/>
              </a:prstGeom>
            </p:spPr>
          </p:pic>
        </mc:Fallback>
      </mc:AlternateContent>
    </p:spTree>
    <p:extLst>
      <p:ext uri="{BB962C8B-B14F-4D97-AF65-F5344CB8AC3E}">
        <p14:creationId xmlns:p14="http://schemas.microsoft.com/office/powerpoint/2010/main" val="1917177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ctrTitle"/>
          </p:nvPr>
        </p:nvSpPr>
        <p:spPr>
          <a:xfrm>
            <a:off x="0" y="351395"/>
            <a:ext cx="12192000" cy="6405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4"/>
              <a:stretch>
                <a:fillRect/>
              </a:stretch>
            </p:blipFill>
            <p:spPr>
              <a:xfrm>
                <a:off x="721012" y="1170879"/>
                <a:ext cx="10749976" cy="5335725"/>
              </a:xfrm>
              <a:prstGeom prst="rect">
                <a:avLst/>
              </a:prstGeom>
            </p:spPr>
          </p:pic>
        </mc:Fallback>
      </mc:AlternateContent>
    </p:spTree>
    <p:extLst>
      <p:ext uri="{BB962C8B-B14F-4D97-AF65-F5344CB8AC3E}">
        <p14:creationId xmlns:p14="http://schemas.microsoft.com/office/powerpoint/2010/main" val="2924751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43AE4-3D97-C2D8-A11B-5E0651C98AD1}"/>
              </a:ext>
            </a:extLst>
          </p:cNvPr>
          <p:cNvSpPr>
            <a:spLocks noGrp="1"/>
          </p:cNvSpPr>
          <p:nvPr>
            <p:ph type="title"/>
          </p:nvPr>
        </p:nvSpPr>
        <p:spPr>
          <a:xfrm>
            <a:off x="550585" y="555279"/>
            <a:ext cx="8596668" cy="1320800"/>
          </a:xfrm>
        </p:spPr>
        <p:txBody>
          <a:bodyPr/>
          <a:lstStyle/>
          <a:p>
            <a:r>
              <a:rPr lang="en-US" dirty="0"/>
              <a:t>Work Management</a:t>
            </a:r>
            <a:br>
              <a:rPr lang="en-US" dirty="0"/>
            </a:br>
            <a:endParaRPr lang="en-US" dirty="0"/>
          </a:p>
        </p:txBody>
      </p:sp>
      <p:sp>
        <p:nvSpPr>
          <p:cNvPr id="3" name="Content Placeholder 2">
            <a:extLst>
              <a:ext uri="{FF2B5EF4-FFF2-40B4-BE49-F238E27FC236}">
                <a16:creationId xmlns:a16="http://schemas.microsoft.com/office/drawing/2014/main" id="{F5F34065-2E8E-C6D2-1767-3CFF67954941}"/>
              </a:ext>
            </a:extLst>
          </p:cNvPr>
          <p:cNvSpPr>
            <a:spLocks noGrp="1"/>
          </p:cNvSpPr>
          <p:nvPr>
            <p:ph idx="1"/>
          </p:nvPr>
        </p:nvSpPr>
        <p:spPr>
          <a:xfrm>
            <a:off x="749761" y="1629624"/>
            <a:ext cx="8596668" cy="5280036"/>
          </a:xfrm>
        </p:spPr>
        <p:txBody>
          <a:bodyPr>
            <a:noAutofit/>
          </a:bodyPr>
          <a:lstStyle/>
          <a:p>
            <a:pPr marL="0" indent="0">
              <a:buNone/>
            </a:pPr>
            <a:r>
              <a:rPr lang="en-US" sz="1400" dirty="0"/>
              <a:t>Work Completed:</a:t>
            </a:r>
          </a:p>
          <a:p>
            <a:pPr marL="0" indent="0">
              <a:buNone/>
            </a:pPr>
            <a:r>
              <a:rPr lang="en-US" sz="1400" dirty="0"/>
              <a:t>Data Acquisition and Cleaning:</a:t>
            </a:r>
          </a:p>
          <a:p>
            <a:r>
              <a:rPr lang="en-US" sz="1400" dirty="0"/>
              <a:t>Description: Obtained COVID-19, global population, and economic datasets. Cleaned data to ensure consistency and accuracy.</a:t>
            </a:r>
          </a:p>
          <a:p>
            <a:r>
              <a:rPr lang="en-US" sz="1400" dirty="0"/>
              <a:t>Responsibility: All team members.</a:t>
            </a:r>
          </a:p>
          <a:p>
            <a:r>
              <a:rPr lang="en-US" sz="1400" dirty="0"/>
              <a:t>Contributions: 100% by each member.</a:t>
            </a:r>
          </a:p>
          <a:p>
            <a:pPr marL="0" indent="0">
              <a:buNone/>
            </a:pPr>
            <a:r>
              <a:rPr lang="en-US" sz="1400" dirty="0"/>
              <a:t>Initial Visualization Using D3.js:</a:t>
            </a:r>
          </a:p>
          <a:p>
            <a:r>
              <a:rPr lang="en-US" sz="1400" dirty="0"/>
              <a:t>Description: Created a pie chart of COVID-19 cases by WHO region using D3.js.</a:t>
            </a:r>
          </a:p>
          <a:p>
            <a:r>
              <a:rPr lang="en-US" sz="1400" dirty="0"/>
              <a:t>Responsibility: </a:t>
            </a:r>
            <a:r>
              <a:rPr lang="en-US" sz="1400" dirty="0">
                <a:solidFill>
                  <a:schemeClr val="tx1">
                    <a:lumMod val="75000"/>
                    <a:lumOff val="25000"/>
                  </a:schemeClr>
                </a:solidFill>
              </a:rPr>
              <a:t>Siddhartha </a:t>
            </a:r>
            <a:r>
              <a:rPr lang="en-US" sz="1400" dirty="0" err="1">
                <a:solidFill>
                  <a:schemeClr val="tx1">
                    <a:lumMod val="75000"/>
                    <a:lumOff val="25000"/>
                  </a:schemeClr>
                </a:solidFill>
              </a:rPr>
              <a:t>Alwala</a:t>
            </a:r>
            <a:r>
              <a:rPr lang="en-US" sz="1400" dirty="0"/>
              <a:t>, </a:t>
            </a:r>
            <a:r>
              <a:rPr lang="en-US" sz="1400" dirty="0">
                <a:solidFill>
                  <a:schemeClr val="tx1">
                    <a:lumMod val="75000"/>
                    <a:lumOff val="25000"/>
                  </a:schemeClr>
                </a:solidFill>
              </a:rPr>
              <a:t>Shiva Sai Kumar </a:t>
            </a:r>
            <a:r>
              <a:rPr lang="en-US" sz="1400" dirty="0" err="1">
                <a:solidFill>
                  <a:schemeClr val="tx1">
                    <a:lumMod val="75000"/>
                    <a:lumOff val="25000"/>
                  </a:schemeClr>
                </a:solidFill>
              </a:rPr>
              <a:t>Tummala</a:t>
            </a:r>
            <a:r>
              <a:rPr lang="en-US" sz="1400" dirty="0"/>
              <a:t>.</a:t>
            </a:r>
          </a:p>
          <a:p>
            <a:r>
              <a:rPr lang="en-US" sz="1400" dirty="0"/>
              <a:t>Contributions: 50% each.</a:t>
            </a:r>
          </a:p>
          <a:p>
            <a:pPr marL="0" indent="0">
              <a:buNone/>
            </a:pPr>
            <a:r>
              <a:rPr lang="en-US" sz="1400" dirty="0"/>
              <a:t>Stacked Bar Chart of COVID-19 Cases:</a:t>
            </a:r>
          </a:p>
          <a:p>
            <a:r>
              <a:rPr lang="en-US" sz="1400" dirty="0"/>
              <a:t>Description: Developed a stacked bar chart showing COVID-19 cases by country using D3.js.</a:t>
            </a:r>
          </a:p>
          <a:p>
            <a:r>
              <a:rPr lang="en-US" sz="1400" dirty="0"/>
              <a:t>Responsibility: </a:t>
            </a:r>
            <a:r>
              <a:rPr lang="en-US" sz="1400" dirty="0">
                <a:solidFill>
                  <a:schemeClr val="tx1">
                    <a:lumMod val="75000"/>
                    <a:lumOff val="25000"/>
                  </a:schemeClr>
                </a:solidFill>
              </a:rPr>
              <a:t>Vishnu Priya </a:t>
            </a:r>
            <a:r>
              <a:rPr lang="en-US" sz="1400" dirty="0" err="1">
                <a:solidFill>
                  <a:schemeClr val="tx1">
                    <a:lumMod val="75000"/>
                    <a:lumOff val="25000"/>
                  </a:schemeClr>
                </a:solidFill>
              </a:rPr>
              <a:t>Palagiri</a:t>
            </a:r>
            <a:r>
              <a:rPr lang="en-US" sz="1400" dirty="0"/>
              <a:t>, </a:t>
            </a:r>
            <a:r>
              <a:rPr lang="en-US" sz="1400" dirty="0">
                <a:solidFill>
                  <a:schemeClr val="tx1">
                    <a:lumMod val="75000"/>
                    <a:lumOff val="25000"/>
                  </a:schemeClr>
                </a:solidFill>
              </a:rPr>
              <a:t>Bhargavi Kondaveeti</a:t>
            </a:r>
            <a:r>
              <a:rPr lang="en-US" sz="1400" dirty="0"/>
              <a:t>.</a:t>
            </a:r>
          </a:p>
          <a:p>
            <a:pPr marL="457200" indent="-228600" algn="l">
              <a:buFont typeface="Wingdings 3" charset="2"/>
              <a:buChar char=""/>
            </a:pPr>
            <a:r>
              <a:rPr lang="en-US" sz="1400" dirty="0"/>
              <a:t>Contributions: 50% each.</a:t>
            </a:r>
          </a:p>
        </p:txBody>
      </p:sp>
    </p:spTree>
    <p:extLst>
      <p:ext uri="{BB962C8B-B14F-4D97-AF65-F5344CB8AC3E}">
        <p14:creationId xmlns:p14="http://schemas.microsoft.com/office/powerpoint/2010/main" val="117250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6C4392-DE24-A8C3-25AE-8C887B6BACA1}"/>
              </a:ext>
            </a:extLst>
          </p:cNvPr>
          <p:cNvSpPr>
            <a:spLocks noGrp="1"/>
          </p:cNvSpPr>
          <p:nvPr>
            <p:ph idx="1"/>
          </p:nvPr>
        </p:nvSpPr>
        <p:spPr>
          <a:xfrm>
            <a:off x="677334" y="606583"/>
            <a:ext cx="8596668" cy="5434780"/>
          </a:xfrm>
        </p:spPr>
        <p:txBody>
          <a:bodyPr>
            <a:normAutofit fontScale="85000" lnSpcReduction="10000"/>
          </a:bodyPr>
          <a:lstStyle/>
          <a:p>
            <a:pPr marL="0" indent="0">
              <a:buNone/>
            </a:pPr>
            <a:r>
              <a:rPr lang="en-US" sz="1800" dirty="0"/>
              <a:t>Cleaning Datasets Using Python and Visualization with Matplotlib:</a:t>
            </a:r>
          </a:p>
          <a:p>
            <a:r>
              <a:rPr lang="en-US" sz="1800" dirty="0"/>
              <a:t>Description: Cleaned datasets using Python. Visualized global health data with Matplotlib.</a:t>
            </a:r>
          </a:p>
          <a:p>
            <a:r>
              <a:rPr lang="en-US" sz="1800" dirty="0"/>
              <a:t>Responsibility: All team members.</a:t>
            </a:r>
          </a:p>
          <a:p>
            <a:r>
              <a:rPr lang="en-US" sz="1800" dirty="0"/>
              <a:t>Contributions: 100% by each member.</a:t>
            </a:r>
          </a:p>
          <a:p>
            <a:pPr marL="0" indent="0">
              <a:buNone/>
            </a:pPr>
            <a:r>
              <a:rPr lang="en-US" sz="1800" dirty="0"/>
              <a:t>Exploring Global Population Dynamics:</a:t>
            </a:r>
          </a:p>
          <a:p>
            <a:r>
              <a:rPr lang="en-US" sz="1800" dirty="0"/>
              <a:t>Description: Analyzed population distributions and trends.</a:t>
            </a:r>
          </a:p>
          <a:p>
            <a:r>
              <a:rPr lang="en-US" sz="1800" dirty="0"/>
              <a:t>Responsibility: </a:t>
            </a:r>
            <a:r>
              <a:rPr lang="en-US" sz="1800" dirty="0">
                <a:solidFill>
                  <a:schemeClr val="tx1">
                    <a:lumMod val="75000"/>
                    <a:lumOff val="25000"/>
                  </a:schemeClr>
                </a:solidFill>
              </a:rPr>
              <a:t>Siddhartha </a:t>
            </a:r>
            <a:r>
              <a:rPr lang="en-US" sz="1800" dirty="0" err="1">
                <a:solidFill>
                  <a:schemeClr val="tx1">
                    <a:lumMod val="75000"/>
                    <a:lumOff val="25000"/>
                  </a:schemeClr>
                </a:solidFill>
              </a:rPr>
              <a:t>Alwala</a:t>
            </a:r>
            <a:r>
              <a:rPr lang="en-US" sz="1800" dirty="0"/>
              <a:t>, </a:t>
            </a:r>
            <a:r>
              <a:rPr lang="en-US" sz="1800" dirty="0">
                <a:solidFill>
                  <a:schemeClr val="tx1">
                    <a:lumMod val="75000"/>
                    <a:lumOff val="25000"/>
                  </a:schemeClr>
                </a:solidFill>
              </a:rPr>
              <a:t>Shiva Sai Kumar </a:t>
            </a:r>
            <a:r>
              <a:rPr lang="en-US" sz="1800" dirty="0" err="1">
                <a:solidFill>
                  <a:schemeClr val="tx1">
                    <a:lumMod val="75000"/>
                    <a:lumOff val="25000"/>
                  </a:schemeClr>
                </a:solidFill>
              </a:rPr>
              <a:t>Tummala</a:t>
            </a:r>
            <a:r>
              <a:rPr lang="en-US" sz="1800" dirty="0"/>
              <a:t>.</a:t>
            </a:r>
          </a:p>
          <a:p>
            <a:r>
              <a:rPr lang="en-US" sz="1800" dirty="0"/>
              <a:t>Contributions: 50% each.</a:t>
            </a:r>
          </a:p>
          <a:p>
            <a:pPr marL="0" indent="0">
              <a:buNone/>
            </a:pPr>
            <a:r>
              <a:rPr lang="en-US" sz="1800" dirty="0"/>
              <a:t>Exploring Global Economic Patterns:</a:t>
            </a:r>
          </a:p>
          <a:p>
            <a:r>
              <a:rPr lang="en-US" sz="1800" dirty="0"/>
              <a:t>Description: Examined GDP distributions and correlations with COVID-19 cases.</a:t>
            </a:r>
          </a:p>
          <a:p>
            <a:r>
              <a:rPr lang="en-US" sz="1800" dirty="0"/>
              <a:t>Responsibility: </a:t>
            </a:r>
            <a:r>
              <a:rPr lang="en-US" sz="1800" dirty="0">
                <a:solidFill>
                  <a:schemeClr val="tx1">
                    <a:lumMod val="75000"/>
                    <a:lumOff val="25000"/>
                  </a:schemeClr>
                </a:solidFill>
              </a:rPr>
              <a:t>Vishnu Priya </a:t>
            </a:r>
            <a:r>
              <a:rPr lang="en-US" sz="1800" dirty="0" err="1">
                <a:solidFill>
                  <a:schemeClr val="tx1">
                    <a:lumMod val="75000"/>
                    <a:lumOff val="25000"/>
                  </a:schemeClr>
                </a:solidFill>
              </a:rPr>
              <a:t>Palagiri</a:t>
            </a:r>
            <a:r>
              <a:rPr lang="en-US" sz="1800" dirty="0"/>
              <a:t>, </a:t>
            </a:r>
            <a:r>
              <a:rPr lang="en-US" sz="1800" dirty="0">
                <a:solidFill>
                  <a:schemeClr val="tx1">
                    <a:lumMod val="75000"/>
                    <a:lumOff val="25000"/>
                  </a:schemeClr>
                </a:solidFill>
              </a:rPr>
              <a:t>Bhargavi Kondaveeti</a:t>
            </a:r>
            <a:r>
              <a:rPr lang="en-US" sz="1800" dirty="0"/>
              <a:t>.</a:t>
            </a:r>
          </a:p>
          <a:p>
            <a:r>
              <a:rPr lang="en-US" sz="1800" dirty="0"/>
              <a:t>Contributions: 50% each.</a:t>
            </a:r>
          </a:p>
          <a:p>
            <a:pPr marL="0" indent="0">
              <a:buNone/>
            </a:pPr>
            <a:r>
              <a:rPr lang="en-US" sz="1800" dirty="0"/>
              <a:t>Understanding Numeric Relationships:</a:t>
            </a:r>
          </a:p>
          <a:p>
            <a:r>
              <a:rPr lang="en-US" sz="1800" dirty="0"/>
              <a:t>Description: Investigated correlations between variables using a heatmap.</a:t>
            </a:r>
          </a:p>
          <a:p>
            <a:r>
              <a:rPr lang="en-US" sz="1800" dirty="0"/>
              <a:t>Responsibility: All team members.</a:t>
            </a:r>
          </a:p>
          <a:p>
            <a:r>
              <a:rPr lang="en-US" sz="1800" dirty="0"/>
              <a:t>Contributions: 100% by each member.</a:t>
            </a:r>
          </a:p>
          <a:p>
            <a:pPr marL="0" indent="0">
              <a:buNone/>
            </a:pPr>
            <a:endParaRPr lang="en-US" dirty="0"/>
          </a:p>
        </p:txBody>
      </p:sp>
    </p:spTree>
    <p:extLst>
      <p:ext uri="{BB962C8B-B14F-4D97-AF65-F5344CB8AC3E}">
        <p14:creationId xmlns:p14="http://schemas.microsoft.com/office/powerpoint/2010/main" val="3393532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B77286-9D1B-C24A-A95C-3B58C5FC8B87}"/>
              </a:ext>
            </a:extLst>
          </p:cNvPr>
          <p:cNvSpPr>
            <a:spLocks noGrp="1"/>
          </p:cNvSpPr>
          <p:nvPr>
            <p:ph idx="1"/>
          </p:nvPr>
        </p:nvSpPr>
        <p:spPr>
          <a:xfrm>
            <a:off x="677334" y="669957"/>
            <a:ext cx="8596668" cy="5371406"/>
          </a:xfrm>
        </p:spPr>
        <p:txBody>
          <a:bodyPr>
            <a:normAutofit fontScale="92500" lnSpcReduction="20000"/>
          </a:bodyPr>
          <a:lstStyle/>
          <a:p>
            <a:pPr marL="0" indent="0">
              <a:buNone/>
            </a:pPr>
            <a:r>
              <a:rPr lang="en-US" dirty="0"/>
              <a:t>Analyzing COVID-19 Trends:</a:t>
            </a:r>
          </a:p>
          <a:p>
            <a:r>
              <a:rPr lang="en-US" dirty="0"/>
              <a:t>Description: Generated summary statistics and time series plots for COVID-19 data.</a:t>
            </a:r>
          </a:p>
          <a:p>
            <a:r>
              <a:rPr lang="en-US" dirty="0"/>
              <a:t>Responsibility: All team members.</a:t>
            </a:r>
          </a:p>
          <a:p>
            <a:r>
              <a:rPr lang="en-US" dirty="0"/>
              <a:t>Contributions: 100% by each member.</a:t>
            </a:r>
          </a:p>
          <a:p>
            <a:pPr marL="0" indent="0">
              <a:buNone/>
            </a:pPr>
            <a:r>
              <a:rPr lang="en-US" dirty="0"/>
              <a:t>Visualizing COVID-19 Metrics on a World Map:</a:t>
            </a:r>
          </a:p>
          <a:p>
            <a:r>
              <a:rPr lang="en-US" dirty="0"/>
              <a:t>Description: Plotted COVID-19 metrics on a world map.</a:t>
            </a:r>
          </a:p>
          <a:p>
            <a:r>
              <a:rPr lang="en-US" dirty="0"/>
              <a:t>Responsibility: </a:t>
            </a:r>
            <a:r>
              <a:rPr lang="en-US" sz="1800" dirty="0">
                <a:solidFill>
                  <a:schemeClr val="tx1">
                    <a:lumMod val="75000"/>
                    <a:lumOff val="25000"/>
                  </a:schemeClr>
                </a:solidFill>
              </a:rPr>
              <a:t>Siddhartha </a:t>
            </a:r>
            <a:r>
              <a:rPr lang="en-US" sz="1800" dirty="0" err="1">
                <a:solidFill>
                  <a:schemeClr val="tx1">
                    <a:lumMod val="75000"/>
                    <a:lumOff val="25000"/>
                  </a:schemeClr>
                </a:solidFill>
              </a:rPr>
              <a:t>Alwala</a:t>
            </a:r>
            <a:r>
              <a:rPr lang="en-US" sz="1800" dirty="0"/>
              <a:t>, </a:t>
            </a:r>
            <a:r>
              <a:rPr lang="en-US" sz="1800" dirty="0">
                <a:solidFill>
                  <a:schemeClr val="tx1">
                    <a:lumMod val="75000"/>
                    <a:lumOff val="25000"/>
                  </a:schemeClr>
                </a:solidFill>
              </a:rPr>
              <a:t>Shiva Sai Kumar </a:t>
            </a:r>
            <a:r>
              <a:rPr lang="en-US" sz="1800" dirty="0" err="1">
                <a:solidFill>
                  <a:schemeClr val="tx1">
                    <a:lumMod val="75000"/>
                    <a:lumOff val="25000"/>
                  </a:schemeClr>
                </a:solidFill>
              </a:rPr>
              <a:t>Tummala</a:t>
            </a:r>
            <a:r>
              <a:rPr lang="en-US" dirty="0"/>
              <a:t>.</a:t>
            </a:r>
          </a:p>
          <a:p>
            <a:r>
              <a:rPr lang="en-US" dirty="0"/>
              <a:t>Contributions: 50% each.</a:t>
            </a:r>
          </a:p>
          <a:p>
            <a:pPr marL="0" indent="0">
              <a:buNone/>
            </a:pPr>
            <a:r>
              <a:rPr lang="en-US" dirty="0"/>
              <a:t>Exploring Relationships Between Life Expectancy and COVID-19:</a:t>
            </a:r>
          </a:p>
          <a:p>
            <a:r>
              <a:rPr lang="en-US" dirty="0"/>
              <a:t>Description: Investigated the relationship between life expectancy and COVID-19 cases.</a:t>
            </a:r>
          </a:p>
          <a:p>
            <a:r>
              <a:rPr lang="en-US" dirty="0"/>
              <a:t>Responsibility: </a:t>
            </a:r>
            <a:r>
              <a:rPr lang="en-US" sz="1800" dirty="0">
                <a:solidFill>
                  <a:schemeClr val="tx1">
                    <a:lumMod val="75000"/>
                    <a:lumOff val="25000"/>
                  </a:schemeClr>
                </a:solidFill>
              </a:rPr>
              <a:t>Vishnu Priya </a:t>
            </a:r>
            <a:r>
              <a:rPr lang="en-US" sz="1800" dirty="0" err="1">
                <a:solidFill>
                  <a:schemeClr val="tx1">
                    <a:lumMod val="75000"/>
                    <a:lumOff val="25000"/>
                  </a:schemeClr>
                </a:solidFill>
              </a:rPr>
              <a:t>Palagiri</a:t>
            </a:r>
            <a:r>
              <a:rPr lang="en-US" sz="1800" dirty="0"/>
              <a:t>, </a:t>
            </a:r>
            <a:r>
              <a:rPr lang="en-US" sz="1800" dirty="0">
                <a:solidFill>
                  <a:schemeClr val="tx1">
                    <a:lumMod val="75000"/>
                    <a:lumOff val="25000"/>
                  </a:schemeClr>
                </a:solidFill>
              </a:rPr>
              <a:t>Bhargavi Kondaveeti</a:t>
            </a:r>
            <a:r>
              <a:rPr lang="en-US" dirty="0"/>
              <a:t>.</a:t>
            </a:r>
          </a:p>
          <a:p>
            <a:r>
              <a:rPr lang="en-US" dirty="0"/>
              <a:t>Contributions: 50% each.</a:t>
            </a:r>
          </a:p>
          <a:p>
            <a:pPr marL="0" indent="0">
              <a:buNone/>
            </a:pPr>
            <a:r>
              <a:rPr lang="en-US" b="1" dirty="0"/>
              <a:t>Overall Contributions:</a:t>
            </a:r>
          </a:p>
          <a:p>
            <a:pPr marL="0" indent="0">
              <a:buNone/>
            </a:pPr>
            <a:r>
              <a:rPr lang="en-US" sz="1800" dirty="0">
                <a:solidFill>
                  <a:schemeClr val="tx1">
                    <a:lumMod val="75000"/>
                    <a:lumOff val="25000"/>
                  </a:schemeClr>
                </a:solidFill>
              </a:rPr>
              <a:t>Siddhartha </a:t>
            </a:r>
            <a:r>
              <a:rPr lang="en-US" sz="1800" dirty="0" err="1">
                <a:solidFill>
                  <a:schemeClr val="tx1">
                    <a:lumMod val="75000"/>
                    <a:lumOff val="25000"/>
                  </a:schemeClr>
                </a:solidFill>
              </a:rPr>
              <a:t>Alwala</a:t>
            </a:r>
            <a:r>
              <a:rPr lang="en-US" sz="1800" dirty="0">
                <a:solidFill>
                  <a:schemeClr val="tx1">
                    <a:lumMod val="75000"/>
                    <a:lumOff val="25000"/>
                  </a:schemeClr>
                </a:solidFill>
              </a:rPr>
              <a:t> -25</a:t>
            </a:r>
            <a:r>
              <a:rPr lang="en-US" dirty="0"/>
              <a:t>%  , </a:t>
            </a:r>
            <a:r>
              <a:rPr lang="en-US" sz="1800" dirty="0">
                <a:solidFill>
                  <a:schemeClr val="tx1">
                    <a:lumMod val="75000"/>
                    <a:lumOff val="25000"/>
                  </a:schemeClr>
                </a:solidFill>
              </a:rPr>
              <a:t>Shiva Sai Kumar </a:t>
            </a:r>
            <a:r>
              <a:rPr lang="en-US" sz="1800" dirty="0" err="1">
                <a:solidFill>
                  <a:schemeClr val="tx1">
                    <a:lumMod val="75000"/>
                    <a:lumOff val="25000"/>
                  </a:schemeClr>
                </a:solidFill>
              </a:rPr>
              <a:t>Tummala</a:t>
            </a:r>
            <a:r>
              <a:rPr lang="en-US" sz="1800" dirty="0">
                <a:solidFill>
                  <a:schemeClr val="tx1">
                    <a:lumMod val="75000"/>
                    <a:lumOff val="25000"/>
                  </a:schemeClr>
                </a:solidFill>
              </a:rPr>
              <a:t> </a:t>
            </a:r>
            <a:r>
              <a:rPr lang="en-US" dirty="0"/>
              <a:t>-25%  , </a:t>
            </a:r>
            <a:r>
              <a:rPr lang="en-US" sz="1800" dirty="0">
                <a:solidFill>
                  <a:schemeClr val="tx1">
                    <a:lumMod val="75000"/>
                    <a:lumOff val="25000"/>
                  </a:schemeClr>
                </a:solidFill>
              </a:rPr>
              <a:t>Vishnu Priya </a:t>
            </a:r>
            <a:r>
              <a:rPr lang="en-US" sz="1800" dirty="0" err="1">
                <a:solidFill>
                  <a:schemeClr val="tx1">
                    <a:lumMod val="75000"/>
                    <a:lumOff val="25000"/>
                  </a:schemeClr>
                </a:solidFill>
              </a:rPr>
              <a:t>Palagiri</a:t>
            </a:r>
            <a:r>
              <a:rPr lang="en-US" sz="1800" dirty="0">
                <a:solidFill>
                  <a:schemeClr val="tx1">
                    <a:lumMod val="75000"/>
                    <a:lumOff val="25000"/>
                  </a:schemeClr>
                </a:solidFill>
              </a:rPr>
              <a:t> </a:t>
            </a:r>
            <a:r>
              <a:rPr lang="en-US" dirty="0"/>
              <a:t>-25%  , </a:t>
            </a:r>
            <a:r>
              <a:rPr lang="en-US" sz="1800" dirty="0">
                <a:solidFill>
                  <a:schemeClr val="tx1">
                    <a:lumMod val="75000"/>
                    <a:lumOff val="25000"/>
                  </a:schemeClr>
                </a:solidFill>
              </a:rPr>
              <a:t>Bhargavi Kondaveeti </a:t>
            </a:r>
            <a:r>
              <a:rPr lang="en-US" dirty="0"/>
              <a:t>-25%</a:t>
            </a:r>
          </a:p>
          <a:p>
            <a:pPr marL="0" indent="0">
              <a:buNone/>
            </a:pPr>
            <a:endParaRPr lang="en-US" dirty="0"/>
          </a:p>
        </p:txBody>
      </p:sp>
    </p:spTree>
    <p:extLst>
      <p:ext uri="{BB962C8B-B14F-4D97-AF65-F5344CB8AC3E}">
        <p14:creationId xmlns:p14="http://schemas.microsoft.com/office/powerpoint/2010/main" val="120947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70501-4D94-6316-D39B-6837970C532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89D0FD3-D784-F7B3-8ED1-88195D978F08}"/>
              </a:ext>
            </a:extLst>
          </p:cNvPr>
          <p:cNvSpPr>
            <a:spLocks noGrp="1"/>
          </p:cNvSpPr>
          <p:nvPr>
            <p:ph idx="1"/>
          </p:nvPr>
        </p:nvSpPr>
        <p:spPr/>
        <p:txBody>
          <a:bodyPr/>
          <a:lstStyle/>
          <a:p>
            <a:pPr>
              <a:buFont typeface="+mj-lt"/>
              <a:buAutoNum type="arabicPeriod"/>
            </a:pPr>
            <a:r>
              <a:rPr lang="en-US" dirty="0"/>
              <a:t>World Health Organization. (2022). COVID-19 Dashboard. [Online]. Available: https://www.who.int/emergencies/disease-outbreak-news/item/2020-DON233. [Accessed: April 16, 2024].</a:t>
            </a:r>
          </a:p>
          <a:p>
            <a:pPr>
              <a:buFont typeface="+mj-lt"/>
              <a:buAutoNum type="arabicPeriod"/>
            </a:pPr>
            <a:r>
              <a:rPr lang="fr-FR" dirty="0"/>
              <a:t>D3.js Documentation: https://d3js.org/</a:t>
            </a:r>
          </a:p>
          <a:p>
            <a:pPr>
              <a:buFont typeface="+mj-lt"/>
              <a:buAutoNum type="arabicPeriod"/>
            </a:pPr>
            <a:r>
              <a:rPr lang="fr-FR" dirty="0" err="1"/>
              <a:t>Matplotlib</a:t>
            </a:r>
            <a:r>
              <a:rPr lang="fr-FR" dirty="0"/>
              <a:t> Documentation: https://matplotlib.org/stable/contents.html</a:t>
            </a:r>
          </a:p>
          <a:p>
            <a:pPr>
              <a:buFont typeface="+mj-lt"/>
              <a:buAutoNum type="arabicPeriod"/>
            </a:pPr>
            <a:r>
              <a:rPr lang="fr-FR" dirty="0"/>
              <a:t>Pandas Documentation: https://pandas.pydata.org/docs/</a:t>
            </a:r>
            <a:endParaRPr lang="en-US" dirty="0"/>
          </a:p>
        </p:txBody>
      </p:sp>
    </p:spTree>
    <p:extLst>
      <p:ext uri="{BB962C8B-B14F-4D97-AF65-F5344CB8AC3E}">
        <p14:creationId xmlns:p14="http://schemas.microsoft.com/office/powerpoint/2010/main" val="19672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C623E-621B-7789-738C-57B808C7CE98}"/>
              </a:ext>
            </a:extLst>
          </p:cNvPr>
          <p:cNvSpPr>
            <a:spLocks noGrp="1"/>
          </p:cNvSpPr>
          <p:nvPr>
            <p:ph type="title"/>
          </p:nvPr>
        </p:nvSpPr>
        <p:spPr/>
        <p:txBody>
          <a:bodyPr/>
          <a:lstStyle/>
          <a:p>
            <a:r>
              <a:rPr lang="en-IN" dirty="0"/>
              <a:t>Links:</a:t>
            </a:r>
          </a:p>
        </p:txBody>
      </p:sp>
      <p:sp>
        <p:nvSpPr>
          <p:cNvPr id="3" name="Content Placeholder 2">
            <a:extLst>
              <a:ext uri="{FF2B5EF4-FFF2-40B4-BE49-F238E27FC236}">
                <a16:creationId xmlns:a16="http://schemas.microsoft.com/office/drawing/2014/main" id="{640A2773-C7F6-56FC-6D1A-81E40C71A321}"/>
              </a:ext>
            </a:extLst>
          </p:cNvPr>
          <p:cNvSpPr>
            <a:spLocks noGrp="1"/>
          </p:cNvSpPr>
          <p:nvPr>
            <p:ph idx="1"/>
          </p:nvPr>
        </p:nvSpPr>
        <p:spPr/>
        <p:txBody>
          <a:bodyPr>
            <a:normAutofit fontScale="92500" lnSpcReduction="10000"/>
          </a:bodyPr>
          <a:lstStyle/>
          <a:p>
            <a:pPr marL="0" marR="0">
              <a:lnSpc>
                <a:spcPct val="115000"/>
              </a:lnSpc>
              <a:spcBef>
                <a:spcPts val="0"/>
              </a:spcBef>
              <a:spcAft>
                <a:spcPts val="800"/>
              </a:spcAft>
            </a:pPr>
            <a:r>
              <a:rPr lang="en-US" sz="1800" u="sng" kern="100" dirty="0">
                <a:solidFill>
                  <a:srgbClr val="467886"/>
                </a:solidFill>
                <a:effectLst/>
                <a:ea typeface="Aptos" panose="020B0004020202020204" pitchFamily="34" charset="0"/>
                <a:cs typeface="Times New Roman" panose="02020603050405020304" pitchFamily="18" charset="0"/>
                <a:hlinkClick r:id="rId2"/>
              </a:rPr>
              <a:t>https://vizhub.com/bhargavikondaveeti/c273a818d4d04170b1a620d29f5a6bbe</a:t>
            </a:r>
            <a:endParaRPr lang="en-IN" sz="1800" kern="100" dirty="0">
              <a:effectLst/>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u="sng" kern="100" dirty="0">
                <a:solidFill>
                  <a:srgbClr val="467886"/>
                </a:solidFill>
                <a:effectLst/>
                <a:ea typeface="Aptos" panose="020B0004020202020204" pitchFamily="34" charset="0"/>
                <a:cs typeface="Times New Roman" panose="02020603050405020304" pitchFamily="18" charset="0"/>
                <a:hlinkClick r:id="rId3"/>
              </a:rPr>
              <a:t>https://vizhub.com/bhargavikondaveeti/c273a818d4d04170b1a620d29f5a6bbe?mode=embed</a:t>
            </a:r>
            <a:endParaRPr lang="en-IN" sz="1800" kern="100" dirty="0">
              <a:effectLst/>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u="sng" kern="100" dirty="0">
                <a:solidFill>
                  <a:srgbClr val="467886"/>
                </a:solidFill>
                <a:effectLst/>
                <a:ea typeface="Aptos" panose="020B0004020202020204" pitchFamily="34" charset="0"/>
                <a:cs typeface="Times New Roman" panose="02020603050405020304" pitchFamily="18" charset="0"/>
                <a:hlinkClick r:id="rId4"/>
              </a:rPr>
              <a:t>https://gist.githubusercontent.com/bhargavikondaveeti/209440046523e6eec9b6d4efc334f60f/raw/2d1ed33decd151c0aa10584d6e570f8175c5f0b0/project_covid_data.csv</a:t>
            </a:r>
            <a:endParaRPr lang="en-IN" sz="1800" kern="100" dirty="0">
              <a:effectLst/>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u="sng" kern="100" dirty="0">
                <a:solidFill>
                  <a:srgbClr val="467886"/>
                </a:solidFill>
                <a:effectLst/>
                <a:ea typeface="Aptos" panose="020B0004020202020204" pitchFamily="34" charset="0"/>
                <a:cs typeface="Times New Roman" panose="02020603050405020304" pitchFamily="18" charset="0"/>
                <a:hlinkClick r:id="rId5"/>
              </a:rPr>
              <a:t>https://gist.githubusercontent.com/bhargavikondaveeti/44c211fa68660eaa099633f5a716129b/raw/030d27261f13125b7c81aed94f2ae6c0f6ab3dd2/life_expectancy_verma.csv</a:t>
            </a:r>
            <a:endParaRPr lang="en-IN" sz="1800" kern="100" dirty="0">
              <a:effectLst/>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u="none" strike="noStrike" kern="100">
                <a:solidFill>
                  <a:srgbClr val="467886"/>
                </a:solidFill>
                <a:effectLst/>
                <a:ea typeface="Aptos" panose="020B0004020202020204" pitchFamily="34" charset="0"/>
                <a:cs typeface="Times New Roman" panose="02020603050405020304" pitchFamily="18" charset="0"/>
              </a:rPr>
              <a:t> </a:t>
            </a:r>
            <a:r>
              <a:rPr lang="en-US" b="0" i="0">
                <a:effectLst/>
                <a:hlinkClick r:id="rId6"/>
              </a:rPr>
              <a:t>Project Final Video.mp4</a:t>
            </a:r>
            <a:endParaRPr lang="en-IN" sz="1800" kern="100" dirty="0">
              <a:effectLst/>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u="sng" kern="100" dirty="0">
                <a:solidFill>
                  <a:srgbClr val="467886"/>
                </a:solidFill>
                <a:effectLst/>
                <a:ea typeface="Aptos" panose="020B0004020202020204" pitchFamily="34" charset="0"/>
                <a:cs typeface="Times New Roman" panose="02020603050405020304" pitchFamily="18" charset="0"/>
                <a:hlinkClick r:id="rId7"/>
              </a:rPr>
              <a:t>https://siddharthaalwala.github.io/CSCE_5320_Final_project/</a:t>
            </a:r>
            <a:endParaRPr lang="en-IN" sz="1800" kern="100" dirty="0">
              <a:effectLst/>
              <a:ea typeface="Aptos" panose="020B0004020202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35431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210227-100C-EF09-F36E-0A81B334F8BF}"/>
              </a:ext>
            </a:extLst>
          </p:cNvPr>
          <p:cNvSpPr>
            <a:spLocks noGrp="1"/>
          </p:cNvSpPr>
          <p:nvPr>
            <p:ph type="title"/>
          </p:nvPr>
        </p:nvSpPr>
        <p:spPr>
          <a:xfrm>
            <a:off x="448733" y="600075"/>
            <a:ext cx="8596668" cy="1320800"/>
          </a:xfrm>
        </p:spPr>
        <p:txBody>
          <a:bodyPr>
            <a:normAutofit/>
          </a:bodyPr>
          <a:lstStyle/>
          <a:p>
            <a:r>
              <a:rPr lang="en-US" dirty="0"/>
              <a:t>Above Workflow Explanation</a:t>
            </a:r>
          </a:p>
        </p:txBody>
      </p:sp>
      <p:sp>
        <p:nvSpPr>
          <p:cNvPr id="7" name="Content Placeholder 2">
            <a:extLst>
              <a:ext uri="{FF2B5EF4-FFF2-40B4-BE49-F238E27FC236}">
                <a16:creationId xmlns:a16="http://schemas.microsoft.com/office/drawing/2014/main" id="{C911CFEB-E036-2E99-889A-0E98F26CA6C7}"/>
              </a:ext>
            </a:extLst>
          </p:cNvPr>
          <p:cNvSpPr>
            <a:spLocks noGrp="1"/>
          </p:cNvSpPr>
          <p:nvPr>
            <p:ph idx="1"/>
          </p:nvPr>
        </p:nvSpPr>
        <p:spPr>
          <a:xfrm>
            <a:off x="330200" y="1449659"/>
            <a:ext cx="9360518" cy="4047055"/>
          </a:xfrm>
        </p:spPr>
        <p:txBody>
          <a:bodyPr>
            <a:noAutofit/>
          </a:bodyPr>
          <a:lstStyle/>
          <a:p>
            <a:pPr marL="0" indent="0">
              <a:lnSpc>
                <a:spcPct val="90000"/>
              </a:lnSpc>
              <a:buNone/>
            </a:pPr>
            <a:r>
              <a:rPr lang="en-US" sz="1400" b="1" dirty="0"/>
              <a:t>Data Collection:</a:t>
            </a:r>
          </a:p>
          <a:p>
            <a:pPr>
              <a:lnSpc>
                <a:spcPct val="90000"/>
              </a:lnSpc>
            </a:pPr>
            <a:r>
              <a:rPr lang="en-US" sz="1400" dirty="0"/>
              <a:t>Getting relevant datasets from Kaggle, a popular platform for data science datasets.</a:t>
            </a:r>
          </a:p>
          <a:p>
            <a:pPr marL="0" indent="0">
              <a:lnSpc>
                <a:spcPct val="90000"/>
              </a:lnSpc>
              <a:buNone/>
            </a:pPr>
            <a:r>
              <a:rPr lang="en-US" sz="1400" b="1" dirty="0"/>
              <a:t>Initial Visualization:</a:t>
            </a:r>
          </a:p>
          <a:p>
            <a:pPr>
              <a:lnSpc>
                <a:spcPct val="90000"/>
              </a:lnSpc>
            </a:pPr>
            <a:r>
              <a:rPr lang="en-US" sz="1400" dirty="0"/>
              <a:t>Utilizing D3.js to visualize the uncleaned dataset, providing an initial overview of the data's structure and potential insights.</a:t>
            </a:r>
          </a:p>
          <a:p>
            <a:pPr marL="0" indent="0">
              <a:lnSpc>
                <a:spcPct val="90000"/>
              </a:lnSpc>
              <a:buNone/>
            </a:pPr>
            <a:r>
              <a:rPr lang="en-US" sz="1400" b="1" dirty="0"/>
              <a:t>Data Cleaning:</a:t>
            </a:r>
          </a:p>
          <a:p>
            <a:pPr>
              <a:lnSpc>
                <a:spcPct val="90000"/>
              </a:lnSpc>
            </a:pPr>
            <a:r>
              <a:rPr lang="en-US" sz="1400" dirty="0"/>
              <a:t>Using Python programming language and libraries like Pandas and NumPy to clean the dataset, handling missing values, outliers, and inconsistencies.</a:t>
            </a:r>
          </a:p>
          <a:p>
            <a:pPr marL="0" indent="0">
              <a:lnSpc>
                <a:spcPct val="90000"/>
              </a:lnSpc>
              <a:buNone/>
            </a:pPr>
            <a:r>
              <a:rPr lang="en-US" sz="1400" b="1" dirty="0"/>
              <a:t>Refined Visualization:</a:t>
            </a:r>
          </a:p>
          <a:p>
            <a:pPr>
              <a:lnSpc>
                <a:spcPct val="90000"/>
              </a:lnSpc>
            </a:pPr>
            <a:r>
              <a:rPr lang="en-US" sz="1400" dirty="0"/>
              <a:t>Using Python's data visualization libraries such as Matplotlib or Seaborn to create more refined visualizations based on the cleaned dataset, focusing on specific variables of interest.</a:t>
            </a:r>
          </a:p>
          <a:p>
            <a:pPr marL="0" indent="0">
              <a:lnSpc>
                <a:spcPct val="90000"/>
              </a:lnSpc>
              <a:buNone/>
            </a:pPr>
            <a:r>
              <a:rPr lang="en-US" sz="1400" b="1" dirty="0"/>
              <a:t>Dashboard Creation:</a:t>
            </a:r>
          </a:p>
          <a:p>
            <a:pPr>
              <a:lnSpc>
                <a:spcPct val="90000"/>
              </a:lnSpc>
            </a:pPr>
            <a:r>
              <a:rPr lang="en-US" sz="1400" dirty="0"/>
              <a:t>Utilizing Microsoft Power BI to design interactive dashboards and reports, incorporating the refined visualizations to provide a comprehensive view of the analyzed data.</a:t>
            </a:r>
          </a:p>
          <a:p>
            <a:pPr marL="0" indent="0">
              <a:lnSpc>
                <a:spcPct val="90000"/>
              </a:lnSpc>
              <a:buNone/>
            </a:pPr>
            <a:r>
              <a:rPr lang="en-US" sz="1400" b="1" dirty="0"/>
              <a:t>Report Generation:</a:t>
            </a:r>
          </a:p>
          <a:p>
            <a:pPr>
              <a:lnSpc>
                <a:spcPct val="90000"/>
              </a:lnSpc>
            </a:pPr>
            <a:r>
              <a:rPr lang="en-US" sz="1400" dirty="0"/>
              <a:t>Creating detailed reports summarizing the analysis findings, insights, and conclusions drawn from the visualizations and data analysis process.</a:t>
            </a:r>
          </a:p>
        </p:txBody>
      </p:sp>
    </p:spTree>
    <p:extLst>
      <p:ext uri="{BB962C8B-B14F-4D97-AF65-F5344CB8AC3E}">
        <p14:creationId xmlns:p14="http://schemas.microsoft.com/office/powerpoint/2010/main" val="2061943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E68571-D6CA-656D-5852-5EC05225F16C}"/>
              </a:ext>
            </a:extLst>
          </p:cNvPr>
          <p:cNvSpPr>
            <a:spLocks noGrp="1"/>
          </p:cNvSpPr>
          <p:nvPr>
            <p:ph type="title"/>
          </p:nvPr>
        </p:nvSpPr>
        <p:spPr/>
        <p:txBody>
          <a:bodyPr/>
          <a:lstStyle/>
          <a:p>
            <a:r>
              <a:rPr lang="en-US" b="1" dirty="0"/>
              <a:t>Data Abstraction-</a:t>
            </a:r>
            <a:r>
              <a:rPr lang="en-US" b="1" i="0" dirty="0">
                <a:effectLst/>
                <a:highlight>
                  <a:srgbClr val="FFFFFF"/>
                </a:highlight>
                <a:latin typeface="Söhne"/>
              </a:rPr>
              <a:t>Dataset (Type and Attributes)</a:t>
            </a:r>
            <a:endParaRPr lang="en-US" b="1" dirty="0"/>
          </a:p>
        </p:txBody>
      </p:sp>
      <p:sp>
        <p:nvSpPr>
          <p:cNvPr id="5" name="Content Placeholder 4">
            <a:extLst>
              <a:ext uri="{FF2B5EF4-FFF2-40B4-BE49-F238E27FC236}">
                <a16:creationId xmlns:a16="http://schemas.microsoft.com/office/drawing/2014/main" id="{45CC864F-6F9C-3207-3B68-31EB8D5DAD1C}"/>
              </a:ext>
            </a:extLst>
          </p:cNvPr>
          <p:cNvSpPr>
            <a:spLocks noGrp="1"/>
          </p:cNvSpPr>
          <p:nvPr>
            <p:ph sz="half" idx="1"/>
          </p:nvPr>
        </p:nvSpPr>
        <p:spPr/>
        <p:txBody>
          <a:bodyPr>
            <a:normAutofit fontScale="85000" lnSpcReduction="20000"/>
          </a:bodyPr>
          <a:lstStyle/>
          <a:p>
            <a:pPr marL="0" indent="0">
              <a:buNone/>
            </a:pPr>
            <a:r>
              <a:rPr lang="en-US" dirty="0"/>
              <a:t>COVID-19 Dataset:</a:t>
            </a:r>
          </a:p>
          <a:p>
            <a:pPr marL="0" indent="0">
              <a:buNone/>
            </a:pPr>
            <a:r>
              <a:rPr lang="en-US" dirty="0"/>
              <a:t>Type: csv</a:t>
            </a:r>
          </a:p>
          <a:p>
            <a:pPr marL="0" indent="0">
              <a:buNone/>
            </a:pPr>
            <a:r>
              <a:rPr lang="en-US" dirty="0"/>
              <a:t>Attributes:</a:t>
            </a:r>
          </a:p>
          <a:p>
            <a:r>
              <a:rPr lang="en-US" dirty="0"/>
              <a:t>Date: Date of the record</a:t>
            </a:r>
          </a:p>
          <a:p>
            <a:r>
              <a:rPr lang="en-US" dirty="0"/>
              <a:t>Country/Region: Name of the country or region</a:t>
            </a:r>
          </a:p>
          <a:p>
            <a:r>
              <a:rPr lang="en-US" dirty="0"/>
              <a:t>Confirmed Cases: Number of confirmed COVID-19 cases</a:t>
            </a:r>
          </a:p>
          <a:p>
            <a:r>
              <a:rPr lang="en-US" dirty="0"/>
              <a:t>Deaths: Number of deaths due to COVID-19</a:t>
            </a:r>
          </a:p>
          <a:p>
            <a:r>
              <a:rPr lang="en-US" dirty="0"/>
              <a:t>Recoveries: Number of recovered COVID-19 cases, etc..</a:t>
            </a:r>
          </a:p>
        </p:txBody>
      </p:sp>
      <p:sp>
        <p:nvSpPr>
          <p:cNvPr id="6" name="Content Placeholder 5">
            <a:extLst>
              <a:ext uri="{FF2B5EF4-FFF2-40B4-BE49-F238E27FC236}">
                <a16:creationId xmlns:a16="http://schemas.microsoft.com/office/drawing/2014/main" id="{D920FF1E-5910-FCD0-CE63-E428D8FF3F8B}"/>
              </a:ext>
            </a:extLst>
          </p:cNvPr>
          <p:cNvSpPr>
            <a:spLocks noGrp="1"/>
          </p:cNvSpPr>
          <p:nvPr>
            <p:ph sz="half" idx="2"/>
          </p:nvPr>
        </p:nvSpPr>
        <p:spPr/>
        <p:txBody>
          <a:bodyPr>
            <a:normAutofit fontScale="85000" lnSpcReduction="20000"/>
          </a:bodyPr>
          <a:lstStyle/>
          <a:p>
            <a:pPr marL="0" indent="0">
              <a:buNone/>
            </a:pPr>
            <a:r>
              <a:rPr lang="en-US" dirty="0"/>
              <a:t>Life expectancy Dataset:</a:t>
            </a:r>
          </a:p>
          <a:p>
            <a:pPr marL="0" indent="0">
              <a:buNone/>
            </a:pPr>
            <a:r>
              <a:rPr lang="en-US" dirty="0"/>
              <a:t>Type: csv</a:t>
            </a:r>
          </a:p>
          <a:p>
            <a:pPr marL="0" indent="0">
              <a:buNone/>
            </a:pPr>
            <a:r>
              <a:rPr lang="en-US" dirty="0"/>
              <a:t>Attributes:</a:t>
            </a:r>
          </a:p>
          <a:p>
            <a:r>
              <a:rPr lang="en-US" dirty="0"/>
              <a:t>Country/Region: Name of the country or region</a:t>
            </a:r>
          </a:p>
          <a:p>
            <a:r>
              <a:rPr lang="en-US" dirty="0"/>
              <a:t>Population Size: Total population of the country or region</a:t>
            </a:r>
          </a:p>
          <a:p>
            <a:r>
              <a:rPr lang="en-US" dirty="0"/>
              <a:t>Life Expectancy: Average life expectancy in years</a:t>
            </a:r>
          </a:p>
          <a:p>
            <a:r>
              <a:rPr lang="en-US" dirty="0"/>
              <a:t>Development Status: Development status of the country or region (e.g., developed, developing)</a:t>
            </a:r>
          </a:p>
          <a:p>
            <a:r>
              <a:rPr lang="en-US" dirty="0"/>
              <a:t>GDP (Gross Domestic Product): Economic output of the country or region</a:t>
            </a:r>
          </a:p>
          <a:p>
            <a:r>
              <a:rPr lang="en-US" dirty="0"/>
              <a:t>And more </a:t>
            </a:r>
            <a:r>
              <a:rPr lang="en-US" dirty="0" err="1"/>
              <a:t>etc</a:t>
            </a:r>
            <a:r>
              <a:rPr lang="en-US" dirty="0"/>
              <a:t>…</a:t>
            </a:r>
          </a:p>
        </p:txBody>
      </p:sp>
    </p:spTree>
    <p:extLst>
      <p:ext uri="{BB962C8B-B14F-4D97-AF65-F5344CB8AC3E}">
        <p14:creationId xmlns:p14="http://schemas.microsoft.com/office/powerpoint/2010/main" val="3393072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FFEB8-E9B4-7E9F-8446-085329278AD1}"/>
              </a:ext>
            </a:extLst>
          </p:cNvPr>
          <p:cNvSpPr>
            <a:spLocks noGrp="1"/>
          </p:cNvSpPr>
          <p:nvPr>
            <p:ph type="title"/>
          </p:nvPr>
        </p:nvSpPr>
        <p:spPr/>
        <p:txBody>
          <a:bodyPr>
            <a:normAutofit fontScale="90000"/>
          </a:bodyPr>
          <a:lstStyle/>
          <a:p>
            <a:r>
              <a:rPr lang="en-US" dirty="0"/>
              <a:t>Data Abstraction-Detailed Description of Dataset:</a:t>
            </a:r>
            <a:br>
              <a:rPr lang="en-US" dirty="0"/>
            </a:br>
            <a:br>
              <a:rPr lang="en-US" dirty="0"/>
            </a:br>
            <a:endParaRPr lang="en-US" dirty="0"/>
          </a:p>
        </p:txBody>
      </p:sp>
      <p:sp>
        <p:nvSpPr>
          <p:cNvPr id="3" name="Content Placeholder 2">
            <a:extLst>
              <a:ext uri="{FF2B5EF4-FFF2-40B4-BE49-F238E27FC236}">
                <a16:creationId xmlns:a16="http://schemas.microsoft.com/office/drawing/2014/main" id="{9A5F1A13-910B-A3D1-21D0-24734CA0D131}"/>
              </a:ext>
            </a:extLst>
          </p:cNvPr>
          <p:cNvSpPr>
            <a:spLocks noGrp="1"/>
          </p:cNvSpPr>
          <p:nvPr>
            <p:ph idx="1"/>
          </p:nvPr>
        </p:nvSpPr>
        <p:spPr/>
        <p:txBody>
          <a:bodyPr>
            <a:normAutofit lnSpcReduction="10000"/>
          </a:bodyPr>
          <a:lstStyle/>
          <a:p>
            <a:endParaRPr lang="en-US" dirty="0"/>
          </a:p>
          <a:p>
            <a:r>
              <a:rPr lang="en-US" dirty="0"/>
              <a:t>The COVID-19 dataset contains weekly records of COVID-19 cases reported by country or region. Each record includes information on confirmed cases, deaths, and recoveries, allowing for the analysis of the pandemic's impact over time and across different regions.</a:t>
            </a:r>
          </a:p>
          <a:p>
            <a:r>
              <a:rPr lang="en-US" dirty="0"/>
              <a:t>The global population dataset provides demographic information for each country or region, including population size, life expectancy, and development status. This dataset offers insights into the population dynamics of different regions and their susceptibility to the pandemic.</a:t>
            </a:r>
          </a:p>
          <a:p>
            <a:r>
              <a:rPr lang="en-US" dirty="0"/>
              <a:t>The economic indicators includes GDP values for each country or region, enabling the analysis of the economic impact of the pandemic. GDP serves as a measure of economic output and can help assess the extent of economic disruption caused by COVID-19.</a:t>
            </a:r>
          </a:p>
        </p:txBody>
      </p:sp>
    </p:spTree>
    <p:extLst>
      <p:ext uri="{BB962C8B-B14F-4D97-AF65-F5344CB8AC3E}">
        <p14:creationId xmlns:p14="http://schemas.microsoft.com/office/powerpoint/2010/main" val="1969530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72A07-C19C-2E53-1FE6-C139F28AABE9}"/>
              </a:ext>
            </a:extLst>
          </p:cNvPr>
          <p:cNvSpPr>
            <a:spLocks noGrp="1"/>
          </p:cNvSpPr>
          <p:nvPr>
            <p:ph type="title"/>
          </p:nvPr>
        </p:nvSpPr>
        <p:spPr/>
        <p:txBody>
          <a:bodyPr/>
          <a:lstStyle/>
          <a:p>
            <a:r>
              <a:rPr lang="en-US" dirty="0"/>
              <a:t>Data transformation tasks involve:</a:t>
            </a:r>
            <a:br>
              <a:rPr lang="en-US" dirty="0"/>
            </a:br>
            <a:endParaRPr lang="en-US" dirty="0"/>
          </a:p>
        </p:txBody>
      </p:sp>
      <p:sp>
        <p:nvSpPr>
          <p:cNvPr id="3" name="Content Placeholder 2">
            <a:extLst>
              <a:ext uri="{FF2B5EF4-FFF2-40B4-BE49-F238E27FC236}">
                <a16:creationId xmlns:a16="http://schemas.microsoft.com/office/drawing/2014/main" id="{F9EAEFFF-96A3-C5E3-61BB-12382C695CC9}"/>
              </a:ext>
            </a:extLst>
          </p:cNvPr>
          <p:cNvSpPr>
            <a:spLocks noGrp="1"/>
          </p:cNvSpPr>
          <p:nvPr>
            <p:ph idx="1"/>
          </p:nvPr>
        </p:nvSpPr>
        <p:spPr/>
        <p:txBody>
          <a:bodyPr>
            <a:normAutofit/>
          </a:bodyPr>
          <a:lstStyle/>
          <a:p>
            <a:endParaRPr lang="en-US" dirty="0"/>
          </a:p>
          <a:p>
            <a:r>
              <a:rPr lang="en-US" dirty="0"/>
              <a:t>Cleaning and preprocessing the datasets to ensure consistency and accuracy.</a:t>
            </a:r>
          </a:p>
          <a:p>
            <a:r>
              <a:rPr lang="en-US" dirty="0"/>
              <a:t>Handling missing values, standardizing column names, and converting data types as necessary.</a:t>
            </a:r>
          </a:p>
          <a:p>
            <a:r>
              <a:rPr lang="en-US" dirty="0"/>
              <a:t>Aggregating and merging relevant information from multiple sources for analysis.</a:t>
            </a:r>
          </a:p>
          <a:p>
            <a:r>
              <a:rPr lang="en-US" dirty="0"/>
              <a:t>Ensuring data quality through validation checks and addressing any discrepancies or inconsistencies.</a:t>
            </a:r>
          </a:p>
          <a:p>
            <a:r>
              <a:rPr lang="en-US" dirty="0"/>
              <a:t>Normalizing or scaling attributes if required for certain analyses.</a:t>
            </a:r>
          </a:p>
          <a:p>
            <a:r>
              <a:rPr lang="en-US" dirty="0"/>
              <a:t>Performing feature engineering to create additional features if needed for enhanced analysis.</a:t>
            </a:r>
          </a:p>
        </p:txBody>
      </p:sp>
    </p:spTree>
    <p:extLst>
      <p:ext uri="{BB962C8B-B14F-4D97-AF65-F5344CB8AC3E}">
        <p14:creationId xmlns:p14="http://schemas.microsoft.com/office/powerpoint/2010/main" val="3166922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5" name="Group 2054">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56" name="Straight Connector 2055">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57" name="Straight Connector 2056">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58"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59"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0" name="Isosceles Triangle 2059">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1"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2"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3"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4" name="Isosceles Triangle 2063">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5" name="Isosceles Triangle 2064">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067" name="Rectangle 2066">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9" name="Group 2068">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70" name="Straight Connector 2069">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71"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72"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73" name="Isosceles Triangle 2072">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74"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75"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76"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77" name="Isosceles Triangle 2076">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78" name="Isosceles Triangle 2077">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080" name="Rectangle 2079">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A8AFA7FA-084D-F450-5289-BB9CC62B3F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36173" y="1131994"/>
            <a:ext cx="4521530" cy="4590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132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5188-986A-948F-EAC9-302A8E70B5E3}"/>
              </a:ext>
            </a:extLst>
          </p:cNvPr>
          <p:cNvSpPr>
            <a:spLocks noGrp="1"/>
          </p:cNvSpPr>
          <p:nvPr>
            <p:ph type="title"/>
          </p:nvPr>
        </p:nvSpPr>
        <p:spPr>
          <a:xfrm>
            <a:off x="677334" y="833753"/>
            <a:ext cx="8596668" cy="1320800"/>
          </a:xfrm>
        </p:spPr>
        <p:txBody>
          <a:bodyPr/>
          <a:lstStyle/>
          <a:p>
            <a:r>
              <a:rPr lang="en-US" dirty="0"/>
              <a:t>Task Abstraction</a:t>
            </a:r>
            <a:br>
              <a:rPr lang="en-US" dirty="0"/>
            </a:br>
            <a:endParaRPr lang="en-US" dirty="0"/>
          </a:p>
        </p:txBody>
      </p:sp>
      <p:sp>
        <p:nvSpPr>
          <p:cNvPr id="3" name="Content Placeholder 2">
            <a:extLst>
              <a:ext uri="{FF2B5EF4-FFF2-40B4-BE49-F238E27FC236}">
                <a16:creationId xmlns:a16="http://schemas.microsoft.com/office/drawing/2014/main" id="{151C3811-AAED-FCF8-A991-98121B3CCA38}"/>
              </a:ext>
            </a:extLst>
          </p:cNvPr>
          <p:cNvSpPr>
            <a:spLocks noGrp="1"/>
          </p:cNvSpPr>
          <p:nvPr>
            <p:ph idx="1"/>
          </p:nvPr>
        </p:nvSpPr>
        <p:spPr/>
        <p:txBody>
          <a:bodyPr>
            <a:normAutofit fontScale="85000" lnSpcReduction="10000"/>
          </a:bodyPr>
          <a:lstStyle/>
          <a:p>
            <a:endParaRPr lang="en-US" dirty="0"/>
          </a:p>
          <a:p>
            <a:pPr marL="0" indent="0">
              <a:buNone/>
            </a:pPr>
            <a:r>
              <a:rPr lang="en-US" dirty="0"/>
              <a:t>Task:</a:t>
            </a:r>
          </a:p>
          <a:p>
            <a:pPr marL="0" indent="0">
              <a:buNone/>
            </a:pPr>
            <a:r>
              <a:rPr lang="en-US" dirty="0"/>
              <a:t>Target: The primary objective is to analyze the impact of COVID-19 on global population dynamics, focusing on key metrics such as confirmed cases, deaths, and recoveries.</a:t>
            </a:r>
          </a:p>
          <a:p>
            <a:pPr marL="0" indent="0">
              <a:buNone/>
            </a:pPr>
            <a:r>
              <a:rPr lang="en-US" dirty="0"/>
              <a:t>Actions:</a:t>
            </a:r>
          </a:p>
          <a:p>
            <a:r>
              <a:rPr lang="en-US" dirty="0"/>
              <a:t>Analyze trends and patterns in COVID-19 cases across different regions and countries.</a:t>
            </a:r>
          </a:p>
          <a:p>
            <a:r>
              <a:rPr lang="en-US" dirty="0"/>
              <a:t>Explore correlations between COVID-19 metrics and demographic factors such as population size, life expectancy, and development status.</a:t>
            </a:r>
          </a:p>
          <a:p>
            <a:r>
              <a:rPr lang="en-US" dirty="0"/>
              <a:t>Investigate the economic implications of the pandemic by examining the relationship between COVID-19 cases and GDP.</a:t>
            </a:r>
          </a:p>
          <a:p>
            <a:r>
              <a:rPr lang="en-US" dirty="0"/>
              <a:t>Compare average life expectancy and GDP across WHO regions to identify disparities and inform targeted interventions.</a:t>
            </a:r>
          </a:p>
        </p:txBody>
      </p:sp>
    </p:spTree>
    <p:extLst>
      <p:ext uri="{BB962C8B-B14F-4D97-AF65-F5344CB8AC3E}">
        <p14:creationId xmlns:p14="http://schemas.microsoft.com/office/powerpoint/2010/main" val="20764472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LE_NAME_PARSED_KEY" val="TRUE"/>
</p:tagLst>
</file>

<file path=ppt/theme/theme1.xml><?xml version="1.0" encoding="utf-8"?>
<a:theme xmlns:a="http://schemas.openxmlformats.org/drawingml/2006/main" name="Face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0.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1.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2.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3.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24.png"/></Relationships>
</file>

<file path=ppt/webextensions/webextension1.xml><?xml version="1.0" encoding="utf-8"?>
<we:webextension xmlns:we="http://schemas.microsoft.com/office/webextensions/webextension/2010/11" id="{38106451-8aa3-4ef2-871c-772bbbbc853b}">
  <we:reference id="WA200003233" version="2.0.0.3" store="en-US" storeType="OMEX"/>
  <we:alternateReferences/>
  <we:properties>
    <we:property name="Microsoft.Office.CampaignId" value="&quot;none&quot;"/>
    <we:property name="reportUrl" value="&quot;/groups/484924aa-79b7-40bb-8fc3-53a4f01224db/reports/f6e474ac-8120-4762-8370-206fbd998368/ReportSectione562b2c0b59c56a33007?bookmarkGuid=2b442563-e16b-4a0b-9d52-41d90b38ebc1&amp;bookmarkUsage=1&amp;ctid=70de1992-07c6-480f-a318-a1afcba03983&amp;fromEntryPoint=export&quot;"/>
    <we:property name="reportState" value="&quot;CONNECTED&quot;"/>
    <we:property name="artifactViewState" value="&quot;live&quot;"/>
    <we:property name="reportEmbeddedTime" value="&quot;2024-04-16T08:58:27.466Z&quot;"/>
    <we:property name="creatorSessionId" value="&quot;9990552a-ec6d-4ade-8df9-ffd34b337f70&quot;"/>
    <we:property name="creatorUserId" value="&quot;10032001F6868B81&quot;"/>
    <we:property name="creatorTenantId" value="&quot;70de1992-07c6-480f-a318-a1afcba03983&quot;"/>
    <we:property name="pageDisplayName" value="&quot;Covid Data Overview&quot;"/>
    <we:property name="pageName" value="&quot;ReportSectione562b2c0b59c56a33007&quot;"/>
    <we:property name="reportName" value="&quot;Shiva sai final&quot;"/>
    <we:property name="isVisualContainerHeaderHidden" value="false"/>
    <we:property name="isFiltersActionButtonVisible" value="true"/>
    <we:property name="initialStateBookmark" value="&quot;H4sIAAAAAAAAA+VX30/bMBD+V5Cfq8lO4rThrZSiSRs/BBN7mBA6O0cJpHHkOIWu6v++sxMkqAadJqHB6EvPd9e7++67S50Vy4umLmF5BHNku2zPmNs52NsdwQas6nXHx18Ox6dfLo/Gh1NSm9oVpmrY7oo5sDN050XTQukjkPLHxYBBWZ7AzJ+uoGxwwGq0jamgLH5i50wmZ1tcDxje16Wx4EOeOXDowy7Inc6UW3yKKSNoVyzwDLXrtKdYG+v6M8o0UpHmSmZaphDHnA/pN01nDWVu9yenq6J0lNeLajm9ry1hWT304CAYFVfZSIqIJyC55HqYhFRuWXufCVU/M7bQULKAy2LTwVixiSnbeZCmT/RnprUaT/EqmCpXuCVF0qatnF1e3hUNXpYUtnFsTb06sYY6GVy+fz7eOcWZD+Mt1+ZuYpE8c7Yr1xekWYQ+T0zloKh6XJpDlGOixYgLqp+j4vg89B7WOF9ApSnwJqbxbGZxBq4/Tl8X8D6hu26C9qCt+kngm9j5erB6a3z8s5p6l98U5AekKapZ2a9jWLogfevqpIkoMT+E2u+7uqHN8dOxflhFSnLzaL96VMswNq8I42LtTWkSZ3kkMJM6zkYYo874/zbFWwnSYPNNbozN0e51LOwX9uFxGQ02qn8bkD2bAyYh0USm5BFoNVJRrHnyXsg8wrud/OMR+hLsjtQhJjJJUwUYcdBapFJk74lUDQ1+PE6fQd3v6SgfQiyiVEdCpBkXUfxuHrrj8J/1ofh8DnJHZsS1kFlKN1+uNBeKD9X2/Xw716mtPDlQJU7v/5aq10XTUaCSIU+UFPFQCi1HtFlS+LAv4oJQ8V7rHEV6Ai58HmvYHOnVzAumdU0NGk+gwgC97gorMPgRkVDlvrFBtv77a0Fj0OU/h7INLaW3NRZyUEUFtfcP/btL2/oXo0aV+2gOAAA=&quot;"/>
    <we:property name="bookmark" value="&quot;H4sIAAAAAAAAA+VXUU/bMBD+K8jP1WQncdLwBgW0h40hmNjDhNDZOUIgjSPHKXRV//vOTpCgGlSahAajLz3fXe/uu+8udVasqLq2huUxzJHtsn1jbudgb3cEm7DmqU4hJCKL8mkRyQxFIVLU5GVaV5mmY7sr5sCW6M6rrofaByTlz4sJg7o+gdKfrqDucMJatJ1poK5+4eBMJmd7XE8Y3re1seBDnjlw6MMuyJ3OVIr4FFNG0K5a4BlqN2hPsTXWjWeUaaQizZXMtUwhjjnP6DfdYA1lbvcnp6uqdpTXi2p5eN9awrJ6aMlRMCqu8qkUEU9Acsl1loRUbtl6nxlVXxpbaahZwGWxG2Cs2MzU/TxIh0/0Z6a3Gk/xKpgaV7klRdKmb5xdXt5VHV7WFLZzbE29OrGGOhlcfnz+tnOKpQ/jLdfmbmaRPAu2K9cXpFmEPs9M46BqRlyaQ1RgosWUC6qfo+L4PPQR1l6xgEZT4E1Me2VpsQQ3Hg9fF/ABobvugvaob8ZJ4JvY+Xqyemt8/LOaRpc/FOQHpKuash7XMSxdkL4PddJE1Fh8hdbvu7qhzfHTsX5YRUpy82i/RlTLMDavCONi7U1pEudFJDCXOs6nGKPO+f82xVsJ0mCLTW6MLdDuDywcVPbhcRlNNqp/G5A9mxMmIdFEpuQRaDVVUax58l7IPMa7neLjEfoS7IHUDBOZpKkCjDhoLVIp8vdEqoYOPx6nz6Ae93RaZBCLKNWREGnORRS/m4fuXvjP+lB8Pgd5IDPiWsg8pZsvV5oLxTO1fT/fznVqK08OVI2H939L1euiGShQScYTJUWcSaHllDZLCh/2RVwQKt7vnaNIT8CFz2MNmyO9mnnB9K5rQeMJNBigt0NhFQY/IhKawjc2yNZ/f6loDIb851D3oaX0tsZCFn8JW/8GrUkxx0cOAAA=&quot;"/>
    <we:property name="datasetId" value="&quot;784c5984-bc2b-431b-a5be-2011f1b872c4&quot;"/>
    <we:property name="embedUrl" value="&quot;/reportEmbed?reportId=f6e474ac-8120-4762-8370-206fbd998368&amp;groupId=484924aa-79b7-40bb-8fc3-53a4f01224db&amp;w=2&amp;config=eyJjbHVzdGVyVXJsIjoiaHR0cHM6Ly9XQUJJLVVTLU5PUlRILUNFTlRSQUwtSC1QUklNQVJZLXJlZGlyZWN0LmFuYWx5c2lzLndpbmRvd3MubmV0IiwiZW1iZWRGZWF0dXJlcyI6eyJ1c2FnZU1ldHJpY3NWTmV4dCI6dHJ1ZX19&amp;disableSensitivityBanner=true&quot;"/>
    <we:property name="backgroundColor" value="&quot;#FFFFFF&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451283f1-914a-4b74-9c24-f7c6dd7be83e}">
  <we:reference id="WA200003233" version="2.0.0.3" store="en-US" storeType="OMEX"/>
  <we:alternateReferences/>
  <we:properties>
    <we:property name="Microsoft.Office.CampaignId" value="&quot;none&quot;"/>
    <we:property name="artifactViewState" value="&quot;live&quot;"/>
    <we:property name="creatorSessionId" value="&quot;af2f867c-aa69-48bf-b56f-e43afb00a5cb&quot;"/>
    <we:property name="creatorTenantId" value="&quot;70de1992-07c6-480f-a318-a1afcba03983&quot;"/>
    <we:property name="creatorUserId" value="&quot;10032001F6868B81&quot;"/>
    <we:property name="isVisualContainerHeaderHidden" value="false"/>
    <we:property name="pageDisplayName" value="&quot;Life Epectancy Data Overview&quot;"/>
    <we:property name="pageName" value="&quot;ReportSection&quot;"/>
    <we:property name="reportEmbeddedTime" value="&quot;2024-04-16T08:58:40.775Z&quot;"/>
    <we:property name="reportName" value="&quot;Shiva sai final&quot;"/>
    <we:property name="reportState" value="&quot;CONNECTED&quot;"/>
    <we:property name="reportUrl" value="&quot;/groups/484924aa-79b7-40bb-8fc3-53a4f01224db/reports/f6e474ac-8120-4762-8370-206fbd998368/ReportSection?bookmarkGuid=9fa0fc36-e809-4df1-8764-d7312ab3851e&amp;bookmarkUsage=1&amp;ctid=70de1992-07c6-480f-a318-a1afcba03983&amp;fromEntryPoint=export&quot;"/>
    <we:property name="isFiltersActionButtonVisible" value="true"/>
    <we:property name="initialStateBookmark" value="&quot;H4sIAAAAAAAAA+1X227bOBD9FUPPRsGLLlTeHDfFFm2awCm6D4vAGJJjRy0tGhSVxi387zuSnW2TtknhpIAXyZOo4ejMzJnDi74mtmqWDlbvYIHJQXLo/acFhE8DngyTems7OXlzPJq8mb4bHR+R2S9j5esmOfiaRAhzjB+qpgXXIZDxn/NhAs6dwrx7m4FrcJgsMTS+Bld9wY0zTcXQ4nqY4NXS+QAd5FmEiB3sJbnTO8XmLyRFBBOrSzxDEzfWCS59iNfvw6TZjPqUbs51YH3Asa8jVDUBdzYGTAtZomQF2DIrSylZZ59VLm5d9OroahmoHqpytex4GFN2cx8qAy7p8w7YNNsgY+/aRT86umE/820wOMFZP1XHKq4Iyfi2jmE1/Vw1OHUE28RkTVycBk9M9S5//3UymOC8g+lmLvzncUDytMkBWw//y2lkL6E2ZL2d0Gg+DziHaxKOHpDt22qGU3IkSinWavoSItxOd+SMv/CuN79q6y357MfUz8nSVPXcbYXwrUPvNxUZ1zbUA7SHEMYXEGKnOP2Rgndtoa99sBgOV31nXlbhutFieKuYfWFgfX4tYPL++J1St3raVPJnBXS+7mZtmZYlaiMgk4qzTOSIz6p/QM/f+whuQClgbavYBnzC+v8NLvZnJXCpxayAWakEYygKpSR/XgkP6P4xQuOwGTzhBfBrCvZH9xYylXGdcmOZSo0qDU+fdf+Apg8Oj18/ZdH/ov79UXzGFXKWFjKXmoEtRGZ0B3tnN5oLoOeNDnRYRS5kpjhX0oLJTG7y0t6LFfEqan/1Ixp9DVjqnCkrU1MKzYzaNTMBSpdKG6VlpnXJIWP5rlglaJkLxlOpaJOgQZbujGU0E0hFpiZnQjKrWSF2Z6zIcq1zZGnJMAdkLFV8dzTNrUCtMiE4YgGkEWbu3Qv3Zd95vP+tRetiNaFvINifCMsKqTImc6OYKjqK8P4DY19I+hPX87vpylKmDed5wTA1PGM8z+X/hq5HvMPdzZLiJk1RzDIpaZ9iIkW8//a9Lyw91ol/N0W0IwlLJ40SJTAmlRHljptwD/fNkiwwzPu/ft/GZgkGT6HGnujlpsgKez8iGWqLdjsO3fNtRf3ZBP4Aru2319B2y4piUCqVdvib/pvzef0vBfZjsIAUAAA=&quot;"/>
    <we:property name="bookmark" value="&quot;H4sIAAAAAAAAA+1X32/bNhD+Vww9GwV/iBKVt8TNsAHtFiRF9zAEwZE8O2ppUaCoNF7h/70n2VmXtE0GJwU8JE+ijqePd999PFKfM1d3rYfV77DE7CA7CuHjEuLHCc+mWXPbpkQuNFghKwFCs8KYEsgrtKkOTZcdfM4SxAWm93XXgx8AyfjX+TQD709gMbzNwXc4zVqMXWjA13/jxpmmUuxxPc3wuvUhwgB5liDhAHtF7vROofBXklYEm+orPEObNtZTbENMN+/TrNuMxpBuzw1g44Kz0CSoGwIebAyYobRQshJcpapKSjbY57VPWxezOr5uI+VDWa7agZYZRbcIsbbgszHuiF23XWQWfL8cR8e37GehjxZPcT5ONalOK0KyoW9SXF18qju88ATbpWxNXJzEQEyNLn/++sfkFBcDzDBzGT7NIpKnyw7YevpPTIfuChpL1rsBHS4WERdwQ8LxI6J9U8/xghyJUlprdfEaEtwN99DbcBn8aP6lb7bks29DPydLVzcLvxXC1wq922Rkfd9RDdAdQZxdQkyD4swHWnwoC30dosN4tBor87qON4UW0zvJ7AsD6/MbAZP3h38pdaunTSY/V0Dn62HWVXlVobEClNScKVEgvqj+ETV/FxL4CYWAjatTH/EZ6/8/cLE/O4FLI+YlzCstGENRai35y054RPXfInQeu8kz3gA/pmB/dO9AacVNzq1jOre6sjx/0f0jij45evvbcxb9D/LfH8UrrpGzvJSFNAxcKZQ1A+y91egugZ63KjBglYWQSnOupQOrbGGLyj2IlfA6mXD9LRp9DViZgmknc1sJw6zeNTIB2lTaWG2kMqbioFixK1YFRhaC8VxqahI0UPnOWNYwgZRkbgsmJHOGlWJ3xkpFv6AFsrxiWAAylmu+O5rhTqDRSgiOWAJphNkHe+G+9J2n+99a9j7Vp/QNRPcdYTkhtWKysJrpcqAIHz4w9oWkn3E9v58ulTNjOS9KhrnlivGikP8bup7wDnc/S5rbPEcxV1JSn2IiR3z49r0vLD3ViX8/RdSRhKOTRosKGJPaimrHJjzCfbVkS4yL8a8/9KlrweIJNDgS3W6SrHH0I5Khcei24zg839RUn83C78H3Y3uN/bCt1pvzdv0FBCGpcF8UAAA=&quot;"/>
    <we:property name="datasetId" value="&quot;784c5984-bc2b-431b-a5be-2011f1b872c4&quot;"/>
    <we:property name="embedUrl" value="&quot;/reportEmbed?reportId=f6e474ac-8120-4762-8370-206fbd998368&amp;groupId=484924aa-79b7-40bb-8fc3-53a4f01224db&amp;w=2&amp;config=eyJjbHVzdGVyVXJsIjoiaHR0cHM6Ly9XQUJJLVVTLU5PUlRILUNFTlRSQUwtSC1QUklNQVJZLXJlZGlyZWN0LmFuYWx5c2lzLndpbmRvd3MubmV0IiwiZW1iZWRGZWF0dXJlcyI6eyJ1c2FnZU1ldHJpY3NWTmV4dCI6dHJ1ZX19&amp;disableSensitivityBanner=true&quot;"/>
    <we:property name="backgroundColor" value="&quot;#FFFFFF&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f6917f6b-514d-48c9-91d2-730f340374fa}">
  <we:reference id="WA200003233" version="2.0.0.3" store="en-US" storeType="OMEX"/>
  <we:alternateReferences/>
  <we:properties>
    <we:property name="Microsoft.Office.CampaignId" value="&quot;none&quot;"/>
    <we:property name="reportUrl" value="&quot;/groups/484924aa-79b7-40bb-8fc3-53a4f01224db/reports/f6e474ac-8120-4762-8370-206fbd998368/ReportSection90aa7d0a003ecb000656?bookmarkGuid=8988cd8c-08fd-4fe3-96a2-c4aace0db3bc&amp;bookmarkUsage=1&amp;ctid=70de1992-07c6-480f-a318-a1afcba03983&amp;fromEntryPoint=export&quot;"/>
    <we:property name="reportState" value="&quot;CONNECTED&quot;"/>
    <we:property name="artifactViewState" value="&quot;live&quot;"/>
    <we:property name="reportEmbeddedTime" value="&quot;2024-04-16T08:59:03.321Z&quot;"/>
    <we:property name="creatorSessionId" value="&quot;f1b98b58-f723-4b4c-a608-601feee772de&quot;"/>
    <we:property name="creatorUserId" value="&quot;10032001F6868B81&quot;"/>
    <we:property name="creatorTenantId" value="&quot;70de1992-07c6-480f-a318-a1afcba03983&quot;"/>
    <we:property name="pageDisplayName" value="&quot;Deaths By Region&quot;"/>
    <we:property name="pageName" value="&quot;ReportSection90aa7d0a003ecb000656&quot;"/>
    <we:property name="reportName" value="&quot;Shiva sai final&quot;"/>
    <we:property name="isVisualContainerHeaderHidden" value="false"/>
    <we:property name="isFiltersActionButtonVisible" value="true"/>
    <we:property name="initialStateBookmark" value="&quot;H4sIAAAAAAAAA+VWXU/bMBT9K8jP0eR+JS1vpXSaxGirMrGHqULX9m0wuHHkOIUO9b/vOgkDxvjQtA+qPSU+9/r63HtOIt8wpYvcwGYCK2T77MDayxW4y70Wi1jWYNPp0fFwfnQ2GR6PCba51zYr2P4N8+BS9Ke6KMGECgR+WUQMjJlBGlZLMAVGLEdX2AyM/op1MoW8K3EbMbzOjXUQSp548BjKrimd1nR2612HTgTp9RpPUPoanWNunW/WAw6QKA6cd1AKznnci2lPUUcrmi/nh0MrYiObedAZEQiY7IJYil6v3Y+56HHejrs84EttfJMiNuPr3FHfNI1NHuY1VGvIJCpWNeewqHu5YcM0dZiCb5bjB8GRNeXqJ/iJLZ3EOS6rUOa139AZ0paZd5uzK13gmaGxFZ5taZozZ2nWVcoEr/YUgj8vqsj7MmvGx8Py3F6NHEWJJgHRd/IjglLrtATziP9vp9iksMeEFoQUOktN45c7gT7VPA1pNDoH54MhxQVJG9SgXdYpdAebSpBD7W49045+IP12xNgubh1OGy7u2bbRou7lDw5/sQ0hHAiMByrpSd7pd1WScNF90et/1S6fP0z35piGMs9Z+I18f/fNfad3+xe8LsDtkNWf7Psf+fyBa2qrJ3KwhKTfFUkniQc9oaClduW3fvjKX/qLrpLg1G446qmWg5oR6y+FaMcDEP1OK+kjtmPe2hUx5ygtXXaIx/+k5zNdVx9oQO/aYCukS2Z4saUvcpA4gwyrlvK6psYqj4SETKFq3l14ftTkgXpYp2DKMKdw72TVGTQ+LQy+Mr/h9g2Zf/HxMgsAAA==&quot;"/>
    <we:property name="bookmark" value="&quot;H4sIAAAAAAAAA+VWXU/bMBT9K8jP0eR+JS1vpXSaxGirMrGHqULX9m0wuHHkOIUO9b/vOgkDxvjQtA+qPSU+9/r63HtOIt8wpYvcwGYCK2T77MDayxW4y70Wi1jWYNPp0fFwfnQ2GR6PCba51zYr2P4N8+BS9Ke6KMGECgR+WUQMjJlBGlZLMAVGLEdX2AyM/op1MoW8K3EbMbzOjXUQSp548BjKrimd1nR2612HTgTp9RpPUPoanWNunW/WAw6QKA6cd1AKznnci2lPUUcrmi/nh0MrYiObedAZEQiY7IJYil6v3Y+56HHejrs84EttfJMiNuPr3FHfNI1NHuY1VGvIJCpWNeewqHu5YcM0dZiCb5bjB8GRNeXqJ/iJLZ3EOS6rUOa139AZ0paZd5uzK13gmaGxFZ5taZozZ2nWVcoEr/YUgj8vqsj7MmvGx8Py3F6NHEWJJgHRd/IjglLrtATziP9vp9iksMeEFoQUOktN45c7gT7VPA1pNDoH54MhxQVJG9SgXdYpdAebSpBD7W49045+IP12xNgubh1OGy7u2bbRou7lDw5/sQ0hHAiMByrpSd7pd1WScNF90et/1S6fP0z35piGMs9Z+I18f/fNfad3+xe8LsDtkNWf7Psf+fyBa2qrJ3KwhKTfFUkniQc9oaClduW3fvjKX/qLrpLg1G446qmWg5oR6y+FaMcDEP1OK+kjtmPe2hUx5ygtXXaIx/+k5zNdVx9oQO/aYCukS2Z4saUvcpA4gwyrlvK6psYqj4SETKFq3l14ftTkgXpYp2DKMKdw72TVGTQ+LQy+Mr/h9g2Zf/HxMgsAAA==&quot;"/>
    <we:property name="datasetId" value="&quot;784c5984-bc2b-431b-a5be-2011f1b872c4&quot;"/>
    <we:property name="embedUrl" value="&quot;/reportEmbed?reportId=f6e474ac-8120-4762-8370-206fbd998368&amp;groupId=484924aa-79b7-40bb-8fc3-53a4f01224db&amp;w=2&amp;config=eyJjbHVzdGVyVXJsIjoiaHR0cHM6Ly9XQUJJLVVTLU5PUlRILUNFTlRSQUwtSC1QUklNQVJZLXJlZGlyZWN0LmFuYWx5c2lzLndpbmRvd3MubmV0IiwiZW1iZWRGZWF0dXJlcyI6eyJ1c2FnZU1ldHJpY3NWTmV4dCI6dHJ1ZX19&amp;disableSensitivityBanner=true&quot;"/>
    <we:property name="backgroundColor" value="&quot;#FFFFFF&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b079a7b1-0e72-4a65-9491-38a97e911983}">
  <we:reference id="WA200003233" version="2.0.0.3" store="en-US" storeType="OMEX"/>
  <we:alternateReferences/>
  <we:properties>
    <we:property name="Microsoft.Office.CampaignId" value="&quot;none&quot;"/>
    <we:property name="artifactViewState" value="&quot;live&quot;"/>
    <we:property name="creatorSessionId" value="&quot;32341cc9-1277-4703-be7a-f572f52255ab&quot;"/>
    <we:property name="creatorTenantId" value="&quot;70de1992-07c6-480f-a318-a1afcba03983&quot;"/>
    <we:property name="creatorUserId" value="&quot;10032001F6868B81&quot;"/>
    <we:property name="pageDisplayName" value="&quot;World GDP By Country and Region&quot;"/>
    <we:property name="pageName" value="&quot;ReportSectionf457b9a8d89ee455b8a9&quot;"/>
    <we:property name="reportEmbeddedTime" value="&quot;2024-04-16T08:59:31.929Z&quot;"/>
    <we:property name="reportState" value="&quot;CONNECTED&quot;"/>
    <we:property name="reportUrl" value="&quot;/groups/484924aa-79b7-40bb-8fc3-53a4f01224db/reports/f6e474ac-8120-4762-8370-206fbd998368/ReportSectionf457b9a8d89ee455b8a9?bookmarkGuid=91438d22-2519-4274-b196-599b8b313aeb&amp;bookmarkUsage=1&amp;ctid=70de1992-07c6-480f-a318-a1afcba03983&amp;fromEntryPoint=export&quot;"/>
    <we:property name="reportName" value="&quot;Shiva sai final&quot;"/>
    <we:property name="isVisualContainerHeaderHidden" value="false"/>
    <we:property name="isFiltersActionButtonVisible" value="true"/>
    <we:property name="initialStateBookmark" value="&quot;H4sIAAAAAAAAA+1W227bMAz9lULPweB7nL6laboBvQVp0WEYgoC2aVetYhmynCYL/O+jZHfoBVv3sO7uF1MkRZ5DHRnesYzXlYDtGayQ7bMDKW9XoG73XDZgZe87Pz8+Hc+Pl2fj0ym5ZaW5LGu2v2MaVIH6itcNCFOBnB8XAwZCzKAwqxxEjQNWoaplCYJ/wi6ZQlo12A4YbiohFZiSFxo0mrJrSqc19Xbf+NQRUs3XeIGp7rxzrKTS/ToPwmEygjiLR4hBGCYxjGhP3UUtzJfzKSnnQlNfYybb6aZSxGV3P4MjG3TQRcfDYeS7zshzMg9HAbXS28rkTAh9IRVPQTDLS2Hd0dixiRTNylrTR/4L2agU55jbUKm53lKlE57jkhIJMJTpdnkIGlhLw5opSaO0OR8QlPVdy7uJQuqdsX23XZBnbUc8kaUGXvaUIoQ8z7PUD3AYRp4PURx+nfUvYTSRTanV9hkppx18QTTO1rSfvE/hjItCYQG6X05fGevbw5l1HTVlL0rnOWxzFjUvC9GL3krbWpcdG0HHM7kGpc2tSm6ooTkI2iVVhupga8/ikKt74XuDJwR+B9bt4v6CUubNg1vXq6dj8ZpyWbQmlCZ+FLpeFPjOMCaBJ3EEP1HhaQdnecdrXAoqW+uniN+/O9+bY2HK/DsaT0D9l/gP0Esnci+DaJRHDoTghEN3GMeu/6LI/y5BpaCyP1tM9msFiZ9E4TBwMz9OvCBxYtfU/yZ1jRudyM1j9vZ56GErpL8yY8hG1xWkOIMS7WyqDhtHm0digDIzY7e2Mu8TTjrqWl+BaGxX+lFjtgeB4YnA78zvNNt+BoZEADJjCgAA&quot;"/>
    <we:property name="bookmark" value="&quot;H4sIAAAAAAAAA+1W227bMAz9lULPwSDf7b61abs9FFvQDh2GIQhom3bVKpYhy2mywP8+Sk6GXrD1Zd3dL6ZIijyHOjK8ZaXoWgmbt7BEdsiOlbpdgr498NiENQ99WcrBi0Oe8bjkZQJRmgJlqdYI1XTscMsM6BrNleh6kLYgOT/NJwyknEFtVxXIDiesRd2pBqT4jGMyhYzucZgwXLdSabAlLw0YtGVXlE5rguK9CqgjFEas8BILM3ovsFXa7NZVGCV5BmmZZohhFOUpZLSnG6MO5vP5lFQJaaivNfPN6brVxGW7H8mZC3L0kPuYxIHHM5+XPmYhtTKb1uZMCX2ttChAMsdLYzfS2LKpkv3SWacP/Jeq1wVeYOVCjRFmQ5XORYULSiTA0BSbxQkYYAMNa6YVjdLlfETQznet7qYaqXfJDr1hTp6VG/FUNQZEs6MUI1RVVRZBiEkU+wHEafRt1r+E0VT1jdGbJ6T4MPmK6Khc0X7yPoZzVNcaazC75ekLY319MnOus77ZiZI/hW3PohNNLXeid9J21vuRjaTjmV6DNvZW5TfU0B4E7VK6RH28cWdxIvRe+P7kEYHfgfUw319Qyry5d+t26hlZvKRc5oMNFXkQR54fhwFPUhJ4nsbwExVejHAWd6LDhaSynXmM+MObdwcXWNsy/47Gc9D/Jf4D9DKK3C8hzqqYQwQ8SrwkTb3gWZH/XYIqQJd/tpjc1wryII+jJPTKIM39MOepZ+t/l7rBtcnV+iF799z3sCXSX5k1VG+6FgqcQYNuNu2ITaDLIzFAU9qxO1vb97kgHY2tr0D2riv9qDHXxWpw+ALjst+KQgoAAA==&quot;"/>
    <we:property name="datasetId" value="&quot;784c5984-bc2b-431b-a5be-2011f1b872c4&quot;"/>
    <we:property name="embedUrl" value="&quot;/reportEmbed?reportId=f6e474ac-8120-4762-8370-206fbd998368&amp;groupId=484924aa-79b7-40bb-8fc3-53a4f01224db&amp;w=2&amp;config=eyJjbHVzdGVyVXJsIjoiaHR0cHM6Ly9XQUJJLVVTLU5PUlRILUNFTlRSQUwtSC1QUklNQVJZLXJlZGlyZWN0LmFuYWx5c2lzLndpbmRvd3MubmV0IiwiZW1iZWRGZWF0dXJlcyI6eyJ1c2FnZU1ldHJpY3NWTmV4dCI6dHJ1ZX19&amp;disableSensitivityBanner=true&quot;"/>
    <we:property name="backgroundColor" value="&quot;#FFFFFF&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bf344b5c-d6c7-4cb0-a37a-da262805050c}">
  <we:reference id="WA200003233" version="2.0.0.3" store="en-US" storeType="OMEX"/>
  <we:alternateReferences/>
  <we:properties>
    <we:property name="Microsoft.Office.CampaignId" value="&quot;none&quot;"/>
    <we:property name="artifactViewState" value="&quot;live&quot;"/>
    <we:property name="creatorSessionId" value="&quot;ce95425a-9aea-4b4f-8812-f3006f4e34d3&quot;"/>
    <we:property name="creatorTenantId" value="&quot;70de1992-07c6-480f-a318-a1afcba03983&quot;"/>
    <we:property name="creatorUserId" value="&quot;10032001F6868B81&quot;"/>
    <we:property name="isVisualContainerHeaderHidden" value="false"/>
    <we:property name="pageDisplayName" value="&quot;New Records&quot;"/>
    <we:property name="pageName" value="&quot;ReportSection4a6829d2988d581a0701&quot;"/>
    <we:property name="reportEmbeddedTime" value="&quot;2024-04-16T09:00:23.928Z&quot;"/>
    <we:property name="reportName" value="&quot;Shiva sai final&quot;"/>
    <we:property name="reportState" value="&quot;CONNECTED&quot;"/>
    <we:property name="reportUrl" value="&quot;/groups/484924aa-79b7-40bb-8fc3-53a4f01224db/reports/f6e474ac-8120-4762-8370-206fbd998368/ReportSection4a6829d2988d581a0701?bookmarkGuid=75236960-8ab5-4c38-b211-b3d08fdb05e8&amp;bookmarkUsage=1&amp;ctid=70de1992-07c6-480f-a318-a1afcba03983&amp;fromEntryPoint=export&quot;"/>
    <we:property name="isFiltersActionButtonVisible" value="true"/>
    <we:property name="initialStateBookmark" value="&quot;H4sIAAAAAAAAA+1X30/bMBD+Vyo/V5OTpm3CW+k6TWL8UJnYw1Shi3MNBjeOHIfSof7vnJ0gNhgqQ2NrJZ4S313s7+6+z7FvWSarUsHqCBbI9ti+1lcLMFedgHVZ0dqOjw8OR9OD86PR4YTMurRSFxXbu2UWTI72TFY1KDcDGb/PugyUOoHcjeagKuyyEk2lC1DyBzbB5LKmxnWX4U2ptAE35akFi27aawqnMa0dfOjRiiCsvMZTFLaxTrHUxrbjCAZxmGRhEsdZPw6AD7kDXzVeD3NzvFvUAxvrwoIsCICzZTCIOPSBRzjknIe9gKfOPpfKtiHpanJTGsqbqrEqXb1G2TUUAjPmkzNYNbncslGeG8zBtsPJL86xVvXiN/ZTXRuBU5x7V2GlXdEaQteFNavzpazwXFHZKsvWVM0To6nWPoQymUuzIBzO8aku2upxN7zQy7FB+i5zhu7WYu8oqGxniXj1J1mMyZRrIwWoJ4n8daxtCHsKaEaWSha5akn/wLKvDU6ikcLsEEqnqvSS+OkoRV9pk6HZX3lWfZTmnvhh9xHorWHUenavUoq//El6bSuaVN6w9rO1cyU9AWIwjLHXi5MUoyRMYVf0OvLlexfrtopV0V9hfAHG7oZYn6PTlihViMG8HwQRBhx4P+Q8EGJXlHqEyw61WdMxZSf/rtPXYH+X6f/g0paoNY3CYYIAaX/AoxhSOhQPN6r1nzLm2+fjzhRzN80rSGMhVTi5eSFlgseUedtsXA/oaJPESRiH2G+uItGAbjC7tGFm1I2LavOOs7FXAky2O9p+Lm0vLGd9yIMtkG7T7kXXtipB4AkU6HMqm0kl+jhqJRSZK5d/N+75RRILmmqdgao9qemCzfwaVD9JBH9hfIvtDpU+KB4bEAAA&quot;"/>
    <we:property name="bookmark" value="&quot;H4sIAAAAAAAAA+1Y30/bMBD+V6q88FKhJE3bhDfomDaNsapM8IAqdLGvqcGNI9uhdKj/+85JKn6rGxqslagUqb67nL/v/F1i59bjwhQSFscwQ2/PO1Dqagb6qhV4bS9/aAsBMOz2WRhhh8UcMUVOUaqwQuXG27v1LOgM7akwJUiXkIzn47YHUg4hc6MJSINtr0BtVA5S/MI6mFxWl7hse3hTSKXBpTyxYNGlvaZwGhOUYLdDMwKz4hpPkNnaOsJCaduMI+jFYcLDJI55Nw7A7/uOi6m9Fcz18W7SCthA5RZETgCcjUMv8qELfoR93/fDTuCnzj4R0jYh6eLwptDEm6qxKFz59vk15KwqFZHTaGout95+lmnMwDbDwwfOgZLl7Bn7iSo1wxFOKlduhV3QHEyVudWLi7kweCGpbMZ6S6rmUCuqdRVCTCZCzwiHc3wu86Z6vhtO1Xygke7jztDeWOwtCca25ohXf8NiQKZMacFAPiHyz7E2Id5TQGOyGJFnshH9ncp+1jhJRhL5dyhcV6WXpE8nKbpLaY76YFGp6pPQK+GH7UegN0ZRy/GqSyn+8l7rNUtRU3nD2o+XzpV0GLBeP8ZOJ05SjJIwhW3p1/2qfB/NuqnNKumtMJiCttvRrC/JaUM6lbHepBsEEQY++N3Q9wPGtqVTj3HeomVWtE3Zyrfr6DXYP9r0f2hpQ7o1jcJ+ggBpt+dHMaS0Ke6v7dZ3VczZlx+tEWYuzStEYyGVeHjzh5IJHkvmbdlU8Kcim0q6rEtlUK6wnLtDigW3hyTHM6l37+Vy0YbRLF95DXtWgBZmRWI1+iZyV7a2d4QT+x6rNVoROxIkp3p9TkGWbml2zuh+1HlrCExMBNtxFalrMkMLjrw7dDqh0v4viZMwDrFbn9eiHh3ztumtwkmyU7P+sbxW0Aw0354H4Eu0q6ePs97xoEXXWfWRQJXWFMBwCDlWnIo6qcAqjpYSco68+a9fkJf7CrFSFP1+A2+bfZYfEQAA&quot;"/>
    <we:property name="datasetId" value="&quot;784c5984-bc2b-431b-a5be-2011f1b872c4&quot;"/>
    <we:property name="embedUrl" value="&quot;/reportEmbed?reportId=f6e474ac-8120-4762-8370-206fbd998368&amp;groupId=484924aa-79b7-40bb-8fc3-53a4f01224db&amp;w=2&amp;config=eyJjbHVzdGVyVXJsIjoiaHR0cHM6Ly9XQUJJLVVTLU5PUlRILUNFTlRSQUwtSC1QUklNQVJZLXJlZGlyZWN0LmFuYWx5c2lzLndpbmRvd3MubmV0IiwiZW1iZWRGZWF0dXJlcyI6eyJ1c2FnZU1ldHJpY3NWTmV4dCI6dHJ1ZX19&amp;disableSensitivityBanner=true&quot;"/>
    <we:property name="backgroundColor" value="&quot;#FFFFFF&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ocument_x0020_Purpose xmlns="f577acbf-5b0b-4b4f-9948-268e97f8d3a4">Informational</Document_x0020_Purpose>
    <Initiatives xmlns="f577acbf-5b0b-4b4f-9948-268e97f8d3a4"/>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D401524DC532D42A0E0ED886331A72B" ma:contentTypeVersion="15" ma:contentTypeDescription="Create a new document." ma:contentTypeScope="" ma:versionID="aba17d7263e5a17e1efe42a3571abb41">
  <xsd:schema xmlns:xsd="http://www.w3.org/2001/XMLSchema" xmlns:xs="http://www.w3.org/2001/XMLSchema" xmlns:p="http://schemas.microsoft.com/office/2006/metadata/properties" xmlns:ns2="f577acbf-5b0b-4b4f-9948-268e97f8d3a4" xmlns:ns3="b1e4d6ee-9f6f-43f8-a618-24f3d84da28f" targetNamespace="http://schemas.microsoft.com/office/2006/metadata/properties" ma:root="true" ma:fieldsID="e4e3c9c8ed1c3d723d02c9f1cb24d19a" ns2:_="" ns3:_="">
    <xsd:import namespace="f577acbf-5b0b-4b4f-9948-268e97f8d3a4"/>
    <xsd:import namespace="b1e4d6ee-9f6f-43f8-a618-24f3d84da2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Document_x0020_Purpose" minOccurs="0"/>
                <xsd:element ref="ns2:Initiatives"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77acbf-5b0b-4b4f-9948-268e97f8d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ocument_x0020_Purpose" ma:index="14" nillable="true" ma:displayName="Document Purpose" ma:default="Informational" ma:format="Dropdown" ma:internalName="Document_x0020_Purpose">
      <xsd:simpleType>
        <xsd:restriction base="dms:Choice">
          <xsd:enumeration value="Informational"/>
          <xsd:enumeration value="Feature Spec"/>
          <xsd:enumeration value="Engineering Design"/>
          <xsd:enumeration value="Planning"/>
        </xsd:restriction>
      </xsd:simpleType>
    </xsd:element>
    <xsd:element name="Initiatives" ma:index="15" nillable="true" ma:displayName="Initiatives" ma:description="List of initiatives related to this document" ma:internalName="Initiatives">
      <xsd:complexType>
        <xsd:complexContent>
          <xsd:extension base="dms:MultiChoice">
            <xsd:sequence>
              <xsd:element name="Value" maxOccurs="unbounded" minOccurs="0" nillable="true">
                <xsd:simpleType>
                  <xsd:restriction base="dms:Choice">
                    <xsd:enumeration value="Add-in MAU"/>
                    <xsd:enumeration value="Custom Functions"/>
                    <xsd:enumeration value="Data &amp; Analytics"/>
                    <xsd:enumeration value="DevEx: Portals &amp; Programs"/>
                    <xsd:enumeration value="DevEx: Tools &amp; Libraries"/>
                    <xsd:enumeration value="Engineering"/>
                    <xsd:enumeration value="Excel API"/>
                    <xsd:enumeration value="In-Market Support"/>
                    <xsd:enumeration value="Maker Access"/>
                    <xsd:enumeration value="SDX Runtime &amp; Partners"/>
                    <xsd:enumeration value="SDX Service Delivery"/>
                    <xsd:enumeration value="SDX API &amp; Pipeline"/>
                    <xsd:enumeration value="Shield &amp; OCE"/>
                  </xsd:restriction>
                </xsd:simpleType>
              </xsd:element>
            </xsd:sequence>
          </xsd:extension>
        </xsd:complexContent>
      </xsd:complex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e4d6ee-9f6f-43f8-a618-24f3d84da2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1AFCC0-734A-4A90-A597-A1CB34860DCD}">
  <ds:schemaRefs>
    <ds:schemaRef ds:uri="http://schemas.microsoft.com/sharepoint/v3/contenttype/forms"/>
  </ds:schemaRefs>
</ds:datastoreItem>
</file>

<file path=customXml/itemProps2.xml><?xml version="1.0" encoding="utf-8"?>
<ds:datastoreItem xmlns:ds="http://schemas.openxmlformats.org/officeDocument/2006/customXml" ds:itemID="{617AB1FA-2F28-4684-9230-02ACEB6C0B0A}">
  <ds:schemaRefs>
    <ds:schemaRef ds:uri="http://purl.org/dc/terms/"/>
    <ds:schemaRef ds:uri="http://schemas.microsoft.com/office/infopath/2007/PartnerControls"/>
    <ds:schemaRef ds:uri="f577acbf-5b0b-4b4f-9948-268e97f8d3a4"/>
    <ds:schemaRef ds:uri="http://www.w3.org/XML/1998/namespace"/>
    <ds:schemaRef ds:uri="http://schemas.microsoft.com/office/2006/documentManagement/types"/>
    <ds:schemaRef ds:uri="http://purl.org/dc/dcmitype/"/>
    <ds:schemaRef ds:uri="b1e4d6ee-9f6f-43f8-a618-24f3d84da28f"/>
    <ds:schemaRef ds:uri="http://purl.org/dc/elements/1.1/"/>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1DD29C39-1C4E-4B06-A1F4-2510F2DACF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77acbf-5b0b-4b4f-9948-268e97f8d3a4"/>
    <ds:schemaRef ds:uri="b1e4d6ee-9f6f-43f8-a618-24f3d84da2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1638</TotalTime>
  <Words>3125</Words>
  <Application>Microsoft Macintosh PowerPoint</Application>
  <PresentationFormat>Widescreen</PresentationFormat>
  <Paragraphs>269</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Aptos</vt:lpstr>
      <vt:lpstr>Arial</vt:lpstr>
      <vt:lpstr>Segoe UI Light</vt:lpstr>
      <vt:lpstr>Söhne</vt:lpstr>
      <vt:lpstr>Trebuchet MS</vt:lpstr>
      <vt:lpstr>Wingdings 3</vt:lpstr>
      <vt:lpstr>Facet</vt:lpstr>
      <vt:lpstr>Analyzing the Impact of COVID-19 on Global Population Dynamics </vt:lpstr>
      <vt:lpstr>Introduction</vt:lpstr>
      <vt:lpstr>PowerPoint Presentation</vt:lpstr>
      <vt:lpstr>Above Workflow Explanation</vt:lpstr>
      <vt:lpstr>Data Abstraction-Dataset (Type and Attributes)</vt:lpstr>
      <vt:lpstr>Data Abstraction-Detailed Description of Dataset:  </vt:lpstr>
      <vt:lpstr>Data transformation tasks involve: </vt:lpstr>
      <vt:lpstr>PowerPoint Presentation</vt:lpstr>
      <vt:lpstr>Task Abstraction </vt:lpstr>
      <vt:lpstr>PowerPoint Presentation</vt:lpstr>
      <vt:lpstr>Above Workflow Explanation</vt:lpstr>
      <vt:lpstr>Implementation using Tools: </vt:lpstr>
      <vt:lpstr>Results for Analysis-Demonstration</vt:lpstr>
      <vt:lpstr>Initial Visualization Using D3.js Pie Chart of COVID-19 Cases by WHO Region(pre-cleaning)</vt:lpstr>
      <vt:lpstr>Stacked Bar Chart of COVID-19 Cases by Country-Using D3.js</vt:lpstr>
      <vt:lpstr>After Cleaning Datasets Using Python And Visualizing Using Matplotlib: Exploring Global Health Data</vt:lpstr>
      <vt:lpstr>Understanding Global Population Dynamics: Distribution Analysis </vt:lpstr>
      <vt:lpstr>Exploring Global Economic Patterns: Distribution of GDP </vt:lpstr>
      <vt:lpstr>Analyzing Numeric Relationships: Correlation Heatmap </vt:lpstr>
      <vt:lpstr>Analyzing COVID-19 Trends: Summary Statistics and Time Series Plot </vt:lpstr>
      <vt:lpstr>Visualizing COVID-19 Metrics on a World Map </vt:lpstr>
      <vt:lpstr>PowerPoint Presentation</vt:lpstr>
      <vt:lpstr>Exploring the Relationship Between Life Expectancy and COVID-19 Cases </vt:lpstr>
      <vt:lpstr>Examining Life Expectancy and COVID-19 Cases Across Development Status </vt:lpstr>
      <vt:lpstr>Exploring GDP and COVID-19 Cases Across Development Status </vt:lpstr>
      <vt:lpstr>Comparing Average GDP Across WHO Regions </vt:lpstr>
      <vt:lpstr>Comparing Average Life Expectancy Across WHO Regions </vt:lpstr>
      <vt:lpstr>Microsoft Power BI</vt:lpstr>
      <vt:lpstr>Microsoft Power BI</vt:lpstr>
      <vt:lpstr>Microsoft Power BI</vt:lpstr>
      <vt:lpstr>Microsoft Power BI</vt:lpstr>
      <vt:lpstr>Microsoft Power BI</vt:lpstr>
      <vt:lpstr>Work Management </vt:lpstr>
      <vt:lpstr>PowerPoint Presentation</vt:lpstr>
      <vt:lpstr>PowerPoint Presentation</vt:lpstr>
      <vt:lpstr>References:</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Kondaveeti, Bhargavi</cp:lastModifiedBy>
  <cp:revision>9</cp:revision>
  <dcterms:created xsi:type="dcterms:W3CDTF">2018-06-07T21:39:02Z</dcterms:created>
  <dcterms:modified xsi:type="dcterms:W3CDTF">2024-04-27T04:08:56Z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0x010100CD401524DC532D42A0E0ED886331A72B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t-dahop@microsoft.com</vt:lpwstr>
  </property>
  <property fmtid="{D5CDD505-2E9C-101B-9397-08002B2CF9AE}" pid="6" name="MSIP_Label_f42aa342-8706-4288-bd11-ebb85995028c_SetDate">
    <vt:lpwstr>2018-06-18T13:45:27.3782680Z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